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diagrams/data2.xml" ContentType="application/vnd.openxmlformats-officedocument.drawingml.diagramData+xml"/>
  <Override PartName="/ppt/diagrams/data1.xml" ContentType="application/vnd.openxmlformats-officedocument.drawingml.diagramData+xml"/>
  <Override PartName="/ppt/slideMasters/slideMaster1.xml" ContentType="application/vnd.openxmlformats-officedocument.presentationml.slideMaster+xml"/>
  <Override PartName="/ppt/notesSlides/notesSlide9.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diagrams/drawing2.xml" ContentType="application/vnd.ms-office.drawingml.diagramDrawing+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2"/>
  </p:notesMasterIdLst>
  <p:sldIdLst>
    <p:sldId id="256" r:id="rId2"/>
    <p:sldId id="258" r:id="rId3"/>
    <p:sldId id="275" r:id="rId4"/>
    <p:sldId id="276" r:id="rId5"/>
    <p:sldId id="283" r:id="rId6"/>
    <p:sldId id="265" r:id="rId7"/>
    <p:sldId id="288" r:id="rId8"/>
    <p:sldId id="287" r:id="rId9"/>
    <p:sldId id="284" r:id="rId10"/>
    <p:sldId id="279" r:id="rId11"/>
    <p:sldId id="280" r:id="rId12"/>
    <p:sldId id="281" r:id="rId13"/>
    <p:sldId id="282" r:id="rId14"/>
    <p:sldId id="277" r:id="rId15"/>
    <p:sldId id="278" r:id="rId16"/>
    <p:sldId id="274" r:id="rId17"/>
    <p:sldId id="286" r:id="rId18"/>
    <p:sldId id="285" r:id="rId19"/>
    <p:sldId id="273" r:id="rId20"/>
    <p:sldId id="260" r:id="rId21"/>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enik Agnieszka" initials="PA" lastIdx="1" clrIdx="0">
    <p:extLst>
      <p:ext uri="{19B8F6BF-5375-455C-9EA6-DF929625EA0E}">
        <p15:presenceInfo xmlns:p15="http://schemas.microsoft.com/office/powerpoint/2012/main" userId="S::Agnieszka.Palenik@mfipr.gov.pl::6a0c958d-6557-4bbd-8aa6-03360055b1e8" providerId="AD"/>
      </p:ext>
    </p:extLst>
  </p:cmAuthor>
  <p:cmAuthor id="2" name="Bogumiła Pieczychlebek" initials="BP" lastIdx="1" clrIdx="1">
    <p:extLst>
      <p:ext uri="{19B8F6BF-5375-455C-9EA6-DF929625EA0E}">
        <p15:presenceInfo xmlns:p15="http://schemas.microsoft.com/office/powerpoint/2012/main" userId="S::bogumila.pieczychlebek@pracownik.kpswjg.pl::b38d4245-e3eb-44b6-9fe5-d0b1a0046a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0A15C55-8517-42AA-B614-E9B94910E393}">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howGuides="1">
      <p:cViewPr varScale="1">
        <p:scale>
          <a:sx n="71" d="100"/>
          <a:sy n="71" d="100"/>
        </p:scale>
        <p:origin x="1469" y="53"/>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openxmlformats.org/officeDocument/2006/relationships/customXml" Target="../customXml/item3.xml"/></Relationships>
</file>

<file path=ppt/diagrams/_rels/data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svg"/><Relationship Id="rId1" Type="http://schemas.openxmlformats.org/officeDocument/2006/relationships/image" Target="../media/image24.png"/><Relationship Id="rId4" Type="http://schemas.openxmlformats.org/officeDocument/2006/relationships/image" Target="../media/image27.svg"/></Relationships>
</file>

<file path=ppt/diagrams/_rels/data2.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svg"/><Relationship Id="rId1" Type="http://schemas.openxmlformats.org/officeDocument/2006/relationships/image" Target="../media/image28.png"/><Relationship Id="rId6" Type="http://schemas.openxmlformats.org/officeDocument/2006/relationships/image" Target="../media/image33.svg"/><Relationship Id="rId5" Type="http://schemas.openxmlformats.org/officeDocument/2006/relationships/image" Target="../media/image32.png"/><Relationship Id="rId10" Type="http://schemas.openxmlformats.org/officeDocument/2006/relationships/image" Target="../media/image37.svg"/><Relationship Id="rId4" Type="http://schemas.openxmlformats.org/officeDocument/2006/relationships/image" Target="../media/image31.svg"/><Relationship Id="rId9" Type="http://schemas.openxmlformats.org/officeDocument/2006/relationships/image" Target="../media/image3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svg"/><Relationship Id="rId1" Type="http://schemas.openxmlformats.org/officeDocument/2006/relationships/image" Target="../media/image24.png"/><Relationship Id="rId4" Type="http://schemas.openxmlformats.org/officeDocument/2006/relationships/image" Target="../media/image27.svg"/></Relationships>
</file>

<file path=ppt/diagrams/_rels/drawing2.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svg"/><Relationship Id="rId1" Type="http://schemas.openxmlformats.org/officeDocument/2006/relationships/image" Target="../media/image28.png"/><Relationship Id="rId6" Type="http://schemas.openxmlformats.org/officeDocument/2006/relationships/image" Target="../media/image33.svg"/><Relationship Id="rId5" Type="http://schemas.openxmlformats.org/officeDocument/2006/relationships/image" Target="../media/image32.png"/><Relationship Id="rId10" Type="http://schemas.openxmlformats.org/officeDocument/2006/relationships/image" Target="../media/image37.svg"/><Relationship Id="rId4" Type="http://schemas.openxmlformats.org/officeDocument/2006/relationships/image" Target="../media/image31.svg"/><Relationship Id="rId9" Type="http://schemas.openxmlformats.org/officeDocument/2006/relationships/image" Target="../media/image36.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72CDD5-B775-4C70-95E0-1C4A08403724}"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32A21D66-1B80-4F0A-9383-EAE7B1D5EF46}">
      <dgm:prSet/>
      <dgm:spPr/>
      <dgm:t>
        <a:bodyPr/>
        <a:lstStyle/>
        <a:p>
          <a:r>
            <a:rPr lang="pl-PL" dirty="0">
              <a:latin typeface="Open Sans" panose="020B0606030504020204" pitchFamily="34" charset="0"/>
              <a:ea typeface="Open Sans" panose="020B0606030504020204" pitchFamily="34" charset="0"/>
              <a:cs typeface="Open Sans" panose="020B0606030504020204" pitchFamily="34" charset="0"/>
            </a:rPr>
            <a:t>rzeczywiste – czyli te, które w bezpośredni sposób niosą ze sobą zagrożenie dla zdrowia, życia czy mienia obywateli (np. powódź, katastrofy komunikacyjne, katastrofy budowlane, zamachy terrorystyczne).</a:t>
          </a:r>
          <a:endParaRPr lang="en-US" dirty="0">
            <a:latin typeface="Open Sans" panose="020B0606030504020204" pitchFamily="34" charset="0"/>
            <a:ea typeface="Open Sans" panose="020B0606030504020204" pitchFamily="34" charset="0"/>
            <a:cs typeface="Open Sans" panose="020B0606030504020204" pitchFamily="34" charset="0"/>
          </a:endParaRPr>
        </a:p>
      </dgm:t>
    </dgm:pt>
    <dgm:pt modelId="{1377192A-4195-431F-8869-EF9B1690B5D7}" type="parTrans" cxnId="{F813E954-A999-4E28-93D0-B9A82A4FE82C}">
      <dgm:prSet/>
      <dgm:spPr/>
      <dgm:t>
        <a:bodyPr/>
        <a:lstStyle/>
        <a:p>
          <a:endParaRPr lang="en-US"/>
        </a:p>
      </dgm:t>
    </dgm:pt>
    <dgm:pt modelId="{914F372D-355B-4943-A208-05D8CEF72D4B}" type="sibTrans" cxnId="{F813E954-A999-4E28-93D0-B9A82A4FE82C}">
      <dgm:prSet/>
      <dgm:spPr/>
      <dgm:t>
        <a:bodyPr/>
        <a:lstStyle/>
        <a:p>
          <a:endParaRPr lang="en-US"/>
        </a:p>
      </dgm:t>
    </dgm:pt>
    <dgm:pt modelId="{F5366AD3-7FA9-4A50-B50F-54D324262D93}">
      <dgm:prSet/>
      <dgm:spPr/>
      <dgm:t>
        <a:bodyPr/>
        <a:lstStyle/>
        <a:p>
          <a:r>
            <a:rPr lang="pl-PL" dirty="0">
              <a:latin typeface="Open Sans" panose="020B0606030504020204" pitchFamily="34" charset="0"/>
              <a:ea typeface="Open Sans" panose="020B0606030504020204" pitchFamily="34" charset="0"/>
              <a:cs typeface="Open Sans" panose="020B0606030504020204" pitchFamily="34" charset="0"/>
            </a:rPr>
            <a:t>wizerunkowe – odnoszą się do utraty dobrego imienia lub zaufania do instytucji czy osoby.</a:t>
          </a:r>
          <a:endParaRPr lang="en-US" dirty="0">
            <a:latin typeface="Open Sans" panose="020B0606030504020204" pitchFamily="34" charset="0"/>
            <a:ea typeface="Open Sans" panose="020B0606030504020204" pitchFamily="34" charset="0"/>
            <a:cs typeface="Open Sans" panose="020B0606030504020204" pitchFamily="34" charset="0"/>
          </a:endParaRPr>
        </a:p>
      </dgm:t>
    </dgm:pt>
    <dgm:pt modelId="{68661FD8-67E4-4553-8112-11075001527A}" type="parTrans" cxnId="{EB98AE3C-3E66-4129-8D09-1E04DB9336E0}">
      <dgm:prSet/>
      <dgm:spPr/>
      <dgm:t>
        <a:bodyPr/>
        <a:lstStyle/>
        <a:p>
          <a:endParaRPr lang="en-US"/>
        </a:p>
      </dgm:t>
    </dgm:pt>
    <dgm:pt modelId="{68BFB0D2-E7BF-47F2-83C3-16AEC9F0915B}" type="sibTrans" cxnId="{EB98AE3C-3E66-4129-8D09-1E04DB9336E0}">
      <dgm:prSet/>
      <dgm:spPr/>
      <dgm:t>
        <a:bodyPr/>
        <a:lstStyle/>
        <a:p>
          <a:endParaRPr lang="en-US"/>
        </a:p>
      </dgm:t>
    </dgm:pt>
    <dgm:pt modelId="{9656A724-1319-4590-AFC6-AA2227DBD8BF}" type="pres">
      <dgm:prSet presAssocID="{3972CDD5-B775-4C70-95E0-1C4A08403724}" presName="root" presStyleCnt="0">
        <dgm:presLayoutVars>
          <dgm:dir/>
          <dgm:resizeHandles val="exact"/>
        </dgm:presLayoutVars>
      </dgm:prSet>
      <dgm:spPr/>
    </dgm:pt>
    <dgm:pt modelId="{56A6354F-4EDD-4C8B-B0CA-E277383521DF}" type="pres">
      <dgm:prSet presAssocID="{32A21D66-1B80-4F0A-9383-EAE7B1D5EF46}" presName="compNode" presStyleCnt="0"/>
      <dgm:spPr/>
    </dgm:pt>
    <dgm:pt modelId="{7EFDDDC6-963D-4DFE-94EB-16E8844191FD}" type="pres">
      <dgm:prSet presAssocID="{32A21D66-1B80-4F0A-9383-EAE7B1D5EF46}" presName="bgRect" presStyleLbl="bgShp" presStyleIdx="0" presStyleCnt="2"/>
      <dgm:spPr/>
    </dgm:pt>
    <dgm:pt modelId="{8D9F1021-8787-4C4C-A26D-E08660514363}" type="pres">
      <dgm:prSet presAssocID="{32A21D66-1B80-4F0A-9383-EAE7B1D5EF4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dukt łatwopalny"/>
        </a:ext>
      </dgm:extLst>
    </dgm:pt>
    <dgm:pt modelId="{2173062A-9912-4D27-920E-8176E2544D81}" type="pres">
      <dgm:prSet presAssocID="{32A21D66-1B80-4F0A-9383-EAE7B1D5EF46}" presName="spaceRect" presStyleCnt="0"/>
      <dgm:spPr/>
    </dgm:pt>
    <dgm:pt modelId="{C0B1423C-161E-4AE0-9535-4E8442F032AF}" type="pres">
      <dgm:prSet presAssocID="{32A21D66-1B80-4F0A-9383-EAE7B1D5EF46}" presName="parTx" presStyleLbl="revTx" presStyleIdx="0" presStyleCnt="2">
        <dgm:presLayoutVars>
          <dgm:chMax val="0"/>
          <dgm:chPref val="0"/>
        </dgm:presLayoutVars>
      </dgm:prSet>
      <dgm:spPr/>
    </dgm:pt>
    <dgm:pt modelId="{1C3AD2FD-6C89-42CB-8815-C3FCAF807722}" type="pres">
      <dgm:prSet presAssocID="{914F372D-355B-4943-A208-05D8CEF72D4B}" presName="sibTrans" presStyleCnt="0"/>
      <dgm:spPr/>
    </dgm:pt>
    <dgm:pt modelId="{978F068B-B0ED-45EC-AD5E-AD108916EB54}" type="pres">
      <dgm:prSet presAssocID="{F5366AD3-7FA9-4A50-B50F-54D324262D93}" presName="compNode" presStyleCnt="0"/>
      <dgm:spPr/>
    </dgm:pt>
    <dgm:pt modelId="{9C689182-EE56-4F63-8208-25F3E28CE6AF}" type="pres">
      <dgm:prSet presAssocID="{F5366AD3-7FA9-4A50-B50F-54D324262D93}" presName="bgRect" presStyleLbl="bgShp" presStyleIdx="1" presStyleCnt="2"/>
      <dgm:spPr/>
    </dgm:pt>
    <dgm:pt modelId="{875DB3B0-DA47-4C86-B5B8-668FC7D90663}" type="pres">
      <dgm:prSet presAssocID="{F5366AD3-7FA9-4A50-B50F-54D324262D9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ytania"/>
        </a:ext>
      </dgm:extLst>
    </dgm:pt>
    <dgm:pt modelId="{834E4846-1D45-47CB-82FC-CD38CFA8D1F0}" type="pres">
      <dgm:prSet presAssocID="{F5366AD3-7FA9-4A50-B50F-54D324262D93}" presName="spaceRect" presStyleCnt="0"/>
      <dgm:spPr/>
    </dgm:pt>
    <dgm:pt modelId="{54BA798E-200F-4550-9727-30B19833A7B6}" type="pres">
      <dgm:prSet presAssocID="{F5366AD3-7FA9-4A50-B50F-54D324262D93}" presName="parTx" presStyleLbl="revTx" presStyleIdx="1" presStyleCnt="2">
        <dgm:presLayoutVars>
          <dgm:chMax val="0"/>
          <dgm:chPref val="0"/>
        </dgm:presLayoutVars>
      </dgm:prSet>
      <dgm:spPr/>
    </dgm:pt>
  </dgm:ptLst>
  <dgm:cxnLst>
    <dgm:cxn modelId="{62183A05-7E70-47B8-A0B4-D75DFDEE416E}" type="presOf" srcId="{3972CDD5-B775-4C70-95E0-1C4A08403724}" destId="{9656A724-1319-4590-AFC6-AA2227DBD8BF}" srcOrd="0" destOrd="0" presId="urn:microsoft.com/office/officeart/2018/2/layout/IconVerticalSolidList"/>
    <dgm:cxn modelId="{EB98AE3C-3E66-4129-8D09-1E04DB9336E0}" srcId="{3972CDD5-B775-4C70-95E0-1C4A08403724}" destId="{F5366AD3-7FA9-4A50-B50F-54D324262D93}" srcOrd="1" destOrd="0" parTransId="{68661FD8-67E4-4553-8112-11075001527A}" sibTransId="{68BFB0D2-E7BF-47F2-83C3-16AEC9F0915B}"/>
    <dgm:cxn modelId="{F813E954-A999-4E28-93D0-B9A82A4FE82C}" srcId="{3972CDD5-B775-4C70-95E0-1C4A08403724}" destId="{32A21D66-1B80-4F0A-9383-EAE7B1D5EF46}" srcOrd="0" destOrd="0" parTransId="{1377192A-4195-431F-8869-EF9B1690B5D7}" sibTransId="{914F372D-355B-4943-A208-05D8CEF72D4B}"/>
    <dgm:cxn modelId="{BF2F7682-3929-41A6-87E8-6F99D86AD2C7}" type="presOf" srcId="{F5366AD3-7FA9-4A50-B50F-54D324262D93}" destId="{54BA798E-200F-4550-9727-30B19833A7B6}" srcOrd="0" destOrd="0" presId="urn:microsoft.com/office/officeart/2018/2/layout/IconVerticalSolidList"/>
    <dgm:cxn modelId="{0C4BB3D4-7F12-4E2B-96E6-8ED54C9D6D73}" type="presOf" srcId="{32A21D66-1B80-4F0A-9383-EAE7B1D5EF46}" destId="{C0B1423C-161E-4AE0-9535-4E8442F032AF}" srcOrd="0" destOrd="0" presId="urn:microsoft.com/office/officeart/2018/2/layout/IconVerticalSolidList"/>
    <dgm:cxn modelId="{93D7D974-7FDB-49F5-9B5B-CE265D27EFE3}" type="presParOf" srcId="{9656A724-1319-4590-AFC6-AA2227DBD8BF}" destId="{56A6354F-4EDD-4C8B-B0CA-E277383521DF}" srcOrd="0" destOrd="0" presId="urn:microsoft.com/office/officeart/2018/2/layout/IconVerticalSolidList"/>
    <dgm:cxn modelId="{72566070-91DE-4B1A-AA21-DF2EC44F74A3}" type="presParOf" srcId="{56A6354F-4EDD-4C8B-B0CA-E277383521DF}" destId="{7EFDDDC6-963D-4DFE-94EB-16E8844191FD}" srcOrd="0" destOrd="0" presId="urn:microsoft.com/office/officeart/2018/2/layout/IconVerticalSolidList"/>
    <dgm:cxn modelId="{711910D0-2C4F-4AF1-902B-9A1FCC46E31F}" type="presParOf" srcId="{56A6354F-4EDD-4C8B-B0CA-E277383521DF}" destId="{8D9F1021-8787-4C4C-A26D-E08660514363}" srcOrd="1" destOrd="0" presId="urn:microsoft.com/office/officeart/2018/2/layout/IconVerticalSolidList"/>
    <dgm:cxn modelId="{4159AAA4-B432-487E-957B-E754838BEC0A}" type="presParOf" srcId="{56A6354F-4EDD-4C8B-B0CA-E277383521DF}" destId="{2173062A-9912-4D27-920E-8176E2544D81}" srcOrd="2" destOrd="0" presId="urn:microsoft.com/office/officeart/2018/2/layout/IconVerticalSolidList"/>
    <dgm:cxn modelId="{04AA2C82-CC89-499B-BC4B-755160A9296C}" type="presParOf" srcId="{56A6354F-4EDD-4C8B-B0CA-E277383521DF}" destId="{C0B1423C-161E-4AE0-9535-4E8442F032AF}" srcOrd="3" destOrd="0" presId="urn:microsoft.com/office/officeart/2018/2/layout/IconVerticalSolidList"/>
    <dgm:cxn modelId="{9C458E48-9FA2-44D0-919A-DA50FCBBDA5D}" type="presParOf" srcId="{9656A724-1319-4590-AFC6-AA2227DBD8BF}" destId="{1C3AD2FD-6C89-42CB-8815-C3FCAF807722}" srcOrd="1" destOrd="0" presId="urn:microsoft.com/office/officeart/2018/2/layout/IconVerticalSolidList"/>
    <dgm:cxn modelId="{454A2E94-EC3C-4F5A-8916-51687D0B2A19}" type="presParOf" srcId="{9656A724-1319-4590-AFC6-AA2227DBD8BF}" destId="{978F068B-B0ED-45EC-AD5E-AD108916EB54}" srcOrd="2" destOrd="0" presId="urn:microsoft.com/office/officeart/2018/2/layout/IconVerticalSolidList"/>
    <dgm:cxn modelId="{38A925D0-A6F7-4022-9FFB-E23491603DB2}" type="presParOf" srcId="{978F068B-B0ED-45EC-AD5E-AD108916EB54}" destId="{9C689182-EE56-4F63-8208-25F3E28CE6AF}" srcOrd="0" destOrd="0" presId="urn:microsoft.com/office/officeart/2018/2/layout/IconVerticalSolidList"/>
    <dgm:cxn modelId="{B39331E9-6782-478D-9C52-6AA8B53DBC4B}" type="presParOf" srcId="{978F068B-B0ED-45EC-AD5E-AD108916EB54}" destId="{875DB3B0-DA47-4C86-B5B8-668FC7D90663}" srcOrd="1" destOrd="0" presId="urn:microsoft.com/office/officeart/2018/2/layout/IconVerticalSolidList"/>
    <dgm:cxn modelId="{5F10ECA8-2829-4C65-A29A-A104A69A0244}" type="presParOf" srcId="{978F068B-B0ED-45EC-AD5E-AD108916EB54}" destId="{834E4846-1D45-47CB-82FC-CD38CFA8D1F0}" srcOrd="2" destOrd="0" presId="urn:microsoft.com/office/officeart/2018/2/layout/IconVerticalSolidList"/>
    <dgm:cxn modelId="{EA386EF8-9605-43F4-8095-561A4213A660}" type="presParOf" srcId="{978F068B-B0ED-45EC-AD5E-AD108916EB54}" destId="{54BA798E-200F-4550-9727-30B19833A7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9F55F0-F79F-40D4-A799-3569687C047A}"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3C641E35-87A9-42A2-AE5A-106DF0BAC531}">
      <dgm:prSet/>
      <dgm:spPr/>
      <dgm:t>
        <a:bodyPr/>
        <a:lstStyle/>
        <a:p>
          <a:r>
            <a:rPr lang="pl-PL" dirty="0">
              <a:latin typeface="Open Sans" panose="020B0606030504020204" pitchFamily="34" charset="0"/>
              <a:ea typeface="Open Sans" panose="020B0606030504020204" pitchFamily="34" charset="0"/>
              <a:cs typeface="Open Sans" panose="020B0606030504020204" pitchFamily="34" charset="0"/>
            </a:rPr>
            <a:t>czynniki losowe (np. powodzie, trzęsienia ziemi);</a:t>
          </a:r>
          <a:endParaRPr lang="en-US" dirty="0">
            <a:latin typeface="Open Sans" panose="020B0606030504020204" pitchFamily="34" charset="0"/>
            <a:ea typeface="Open Sans" panose="020B0606030504020204" pitchFamily="34" charset="0"/>
            <a:cs typeface="Open Sans" panose="020B0606030504020204" pitchFamily="34" charset="0"/>
          </a:endParaRPr>
        </a:p>
      </dgm:t>
    </dgm:pt>
    <dgm:pt modelId="{3D5EEAF1-638B-48BE-B497-EC41E17CFADF}" type="parTrans" cxnId="{D50C4CDB-24F2-41D4-9EB4-AF398943013A}">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3094DC1B-C061-405F-9B23-48C01E86F1ED}" type="sibTrans" cxnId="{D50C4CDB-24F2-41D4-9EB4-AF398943013A}">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1A262783-927D-4C8B-8119-8D343BF3A2E9}">
      <dgm:prSet/>
      <dgm:spPr/>
      <dgm:t>
        <a:bodyPr/>
        <a:lstStyle/>
        <a:p>
          <a:r>
            <a:rPr lang="pl-PL">
              <a:latin typeface="Open Sans" panose="020B0606030504020204" pitchFamily="34" charset="0"/>
              <a:ea typeface="Open Sans" panose="020B0606030504020204" pitchFamily="34" charset="0"/>
              <a:cs typeface="Open Sans" panose="020B0606030504020204" pitchFamily="34" charset="0"/>
            </a:rPr>
            <a:t>problemy techniczne (np. awarie w zakładach produkcyjnych);</a:t>
          </a:r>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10894339-BF70-4D6A-BD23-32CA84C2A316}" type="parTrans" cxnId="{C1C414F4-CBEC-4AA1-836F-CA8C2A62D55B}">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C42DB0C1-164F-461D-9893-3C030B1FFC95}" type="sibTrans" cxnId="{C1C414F4-CBEC-4AA1-836F-CA8C2A62D55B}">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403E1821-3C0E-49BF-92EB-A2E392025246}">
      <dgm:prSet/>
      <dgm:spPr/>
      <dgm:t>
        <a:bodyPr/>
        <a:lstStyle/>
        <a:p>
          <a:r>
            <a:rPr lang="pl-PL">
              <a:latin typeface="Open Sans" panose="020B0606030504020204" pitchFamily="34" charset="0"/>
              <a:ea typeface="Open Sans" panose="020B0606030504020204" pitchFamily="34" charset="0"/>
              <a:cs typeface="Open Sans" panose="020B0606030504020204" pitchFamily="34" charset="0"/>
            </a:rPr>
            <a:t>błędy ludzkie (np. katastrofy komunikacyjne);</a:t>
          </a:r>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F9DD8C79-F712-4F17-82E3-C6F8B50EA11C}" type="parTrans" cxnId="{7983D7A0-916C-4AF3-A5F1-2CDAD0AE5216}">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43B543D1-5961-49EB-A55C-D07D5EFADF65}" type="sibTrans" cxnId="{7983D7A0-916C-4AF3-A5F1-2CDAD0AE5216}">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3A8451E9-4849-4E5E-8D5E-5C51C8643262}">
      <dgm:prSet/>
      <dgm:spPr/>
      <dgm:t>
        <a:bodyPr/>
        <a:lstStyle/>
        <a:p>
          <a:r>
            <a:rPr lang="en-GB" dirty="0" err="1">
              <a:latin typeface="Open Sans" panose="020B0606030504020204" pitchFamily="34" charset="0"/>
              <a:ea typeface="Open Sans" panose="020B0606030504020204" pitchFamily="34" charset="0"/>
              <a:cs typeface="Open Sans" panose="020B0606030504020204" pitchFamily="34" charset="0"/>
            </a:rPr>
            <a:t>błędne</a:t>
          </a:r>
          <a:r>
            <a:rPr lang="en-GB" dirty="0">
              <a:latin typeface="Open Sans" panose="020B0606030504020204" pitchFamily="34" charset="0"/>
              <a:ea typeface="Open Sans" panose="020B0606030504020204" pitchFamily="34" charset="0"/>
              <a:cs typeface="Open Sans" panose="020B0606030504020204" pitchFamily="34" charset="0"/>
            </a:rPr>
            <a:t> </a:t>
          </a:r>
          <a:r>
            <a:rPr lang="en-GB" dirty="0" err="1">
              <a:latin typeface="Open Sans" panose="020B0606030504020204" pitchFamily="34" charset="0"/>
              <a:ea typeface="Open Sans" panose="020B0606030504020204" pitchFamily="34" charset="0"/>
              <a:cs typeface="Open Sans" panose="020B0606030504020204" pitchFamily="34" charset="0"/>
            </a:rPr>
            <a:t>decyzje</a:t>
          </a:r>
          <a:r>
            <a:rPr lang="en-GB" dirty="0">
              <a:latin typeface="Open Sans" panose="020B0606030504020204" pitchFamily="34" charset="0"/>
              <a:ea typeface="Open Sans" panose="020B0606030504020204" pitchFamily="34" charset="0"/>
              <a:cs typeface="Open Sans" panose="020B0606030504020204" pitchFamily="34" charset="0"/>
            </a:rPr>
            <a:t> </a:t>
          </a:r>
          <a:r>
            <a:rPr lang="en-GB" dirty="0" err="1">
              <a:latin typeface="Open Sans" panose="020B0606030504020204" pitchFamily="34" charset="0"/>
              <a:ea typeface="Open Sans" panose="020B0606030504020204" pitchFamily="34" charset="0"/>
              <a:cs typeface="Open Sans" panose="020B0606030504020204" pitchFamily="34" charset="0"/>
            </a:rPr>
            <a:t>kierownictwa</a:t>
          </a:r>
          <a:r>
            <a:rPr lang="pl-PL" dirty="0">
              <a:latin typeface="Open Sans" panose="020B0606030504020204" pitchFamily="34" charset="0"/>
              <a:ea typeface="Open Sans" panose="020B0606030504020204" pitchFamily="34" charset="0"/>
              <a:cs typeface="Open Sans" panose="020B0606030504020204" pitchFamily="34" charset="0"/>
            </a:rPr>
            <a:t>;</a:t>
          </a:r>
          <a:endParaRPr lang="en-US" dirty="0">
            <a:latin typeface="Open Sans" panose="020B0606030504020204" pitchFamily="34" charset="0"/>
            <a:ea typeface="Open Sans" panose="020B0606030504020204" pitchFamily="34" charset="0"/>
            <a:cs typeface="Open Sans" panose="020B0606030504020204" pitchFamily="34" charset="0"/>
          </a:endParaRPr>
        </a:p>
      </dgm:t>
    </dgm:pt>
    <dgm:pt modelId="{1DF5BC25-E6BD-4DC8-B9D8-9164FF718F2B}" type="parTrans" cxnId="{7F98A0E3-86B6-4985-AC01-961B1636695C}">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ECC6ACFE-E3D4-4D76-B317-9FC00E5C81A6}" type="sibTrans" cxnId="{7F98A0E3-86B6-4985-AC01-961B1636695C}">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EED24909-263F-46F5-B3CA-183B30DFF961}">
      <dgm:prSet/>
      <dgm:spPr/>
      <dgm:t>
        <a:bodyPr/>
        <a:lstStyle/>
        <a:p>
          <a:r>
            <a:rPr lang="pl-PL" dirty="0">
              <a:latin typeface="Open Sans" panose="020B0606030504020204" pitchFamily="34" charset="0"/>
              <a:ea typeface="Open Sans" panose="020B0606030504020204" pitchFamily="34" charset="0"/>
              <a:cs typeface="Open Sans" panose="020B0606030504020204" pitchFamily="34" charset="0"/>
            </a:rPr>
            <a:t>zagrożenia hybrydowe.</a:t>
          </a:r>
          <a:endParaRPr lang="en-US" dirty="0">
            <a:latin typeface="Open Sans" panose="020B0606030504020204" pitchFamily="34" charset="0"/>
            <a:ea typeface="Open Sans" panose="020B0606030504020204" pitchFamily="34" charset="0"/>
            <a:cs typeface="Open Sans" panose="020B0606030504020204" pitchFamily="34" charset="0"/>
          </a:endParaRPr>
        </a:p>
      </dgm:t>
    </dgm:pt>
    <dgm:pt modelId="{ABDF17BC-8CE3-4972-8C20-65C87F102086}" type="parTrans" cxnId="{B0B9B64F-09D3-4C45-A4C2-80922222779D}">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41AFB3B3-FEA9-472F-89D5-CAB7F993AE44}" type="sibTrans" cxnId="{B0B9B64F-09D3-4C45-A4C2-80922222779D}">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EDFA9E61-DAA2-4B9B-89EA-4E0C65ECCB1F}" type="pres">
      <dgm:prSet presAssocID="{219F55F0-F79F-40D4-A799-3569687C047A}" presName="root" presStyleCnt="0">
        <dgm:presLayoutVars>
          <dgm:dir/>
          <dgm:resizeHandles val="exact"/>
        </dgm:presLayoutVars>
      </dgm:prSet>
      <dgm:spPr/>
    </dgm:pt>
    <dgm:pt modelId="{211EB900-73B5-40F4-AE5A-329491E17A7D}" type="pres">
      <dgm:prSet presAssocID="{3C641E35-87A9-42A2-AE5A-106DF0BAC531}" presName="compNode" presStyleCnt="0"/>
      <dgm:spPr/>
    </dgm:pt>
    <dgm:pt modelId="{331B84BE-037A-4495-B143-0A9B68311DDA}" type="pres">
      <dgm:prSet presAssocID="{3C641E35-87A9-42A2-AE5A-106DF0BAC531}" presName="bgRect" presStyleLbl="bgShp" presStyleIdx="0" presStyleCnt="5"/>
      <dgm:spPr/>
    </dgm:pt>
    <dgm:pt modelId="{53E36646-EDA9-4BEA-99B2-9FC57C38FC6A}" type="pres">
      <dgm:prSet presAssocID="{3C641E35-87A9-42A2-AE5A-106DF0BAC53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óry"/>
        </a:ext>
      </dgm:extLst>
    </dgm:pt>
    <dgm:pt modelId="{C234E60A-CE9D-4F86-8384-DAD77E46537E}" type="pres">
      <dgm:prSet presAssocID="{3C641E35-87A9-42A2-AE5A-106DF0BAC531}" presName="spaceRect" presStyleCnt="0"/>
      <dgm:spPr/>
    </dgm:pt>
    <dgm:pt modelId="{E923371A-A9BF-4950-81E5-DA3620D625BD}" type="pres">
      <dgm:prSet presAssocID="{3C641E35-87A9-42A2-AE5A-106DF0BAC531}" presName="parTx" presStyleLbl="revTx" presStyleIdx="0" presStyleCnt="5">
        <dgm:presLayoutVars>
          <dgm:chMax val="0"/>
          <dgm:chPref val="0"/>
        </dgm:presLayoutVars>
      </dgm:prSet>
      <dgm:spPr/>
    </dgm:pt>
    <dgm:pt modelId="{04461138-AB41-4786-B954-2FBF5DE5FD8A}" type="pres">
      <dgm:prSet presAssocID="{3094DC1B-C061-405F-9B23-48C01E86F1ED}" presName="sibTrans" presStyleCnt="0"/>
      <dgm:spPr/>
    </dgm:pt>
    <dgm:pt modelId="{E71BE249-A5F5-4ADB-9718-460C9B4B5C59}" type="pres">
      <dgm:prSet presAssocID="{1A262783-927D-4C8B-8119-8D343BF3A2E9}" presName="compNode" presStyleCnt="0"/>
      <dgm:spPr/>
    </dgm:pt>
    <dgm:pt modelId="{44EA248E-C11D-45AF-A7DB-7BC9F344660A}" type="pres">
      <dgm:prSet presAssocID="{1A262783-927D-4C8B-8119-8D343BF3A2E9}" presName="bgRect" presStyleLbl="bgShp" presStyleIdx="1" presStyleCnt="5"/>
      <dgm:spPr/>
    </dgm:pt>
    <dgm:pt modelId="{2B4DFA6E-ED43-48B7-8187-A6D7DC215EDC}" type="pres">
      <dgm:prSet presAssocID="{1A262783-927D-4C8B-8119-8D343BF3A2E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iorun"/>
        </a:ext>
      </dgm:extLst>
    </dgm:pt>
    <dgm:pt modelId="{EB733343-5A10-4871-B3A1-251656727528}" type="pres">
      <dgm:prSet presAssocID="{1A262783-927D-4C8B-8119-8D343BF3A2E9}" presName="spaceRect" presStyleCnt="0"/>
      <dgm:spPr/>
    </dgm:pt>
    <dgm:pt modelId="{A4773E71-365E-4E33-B83B-39429AE7E14C}" type="pres">
      <dgm:prSet presAssocID="{1A262783-927D-4C8B-8119-8D343BF3A2E9}" presName="parTx" presStyleLbl="revTx" presStyleIdx="1" presStyleCnt="5">
        <dgm:presLayoutVars>
          <dgm:chMax val="0"/>
          <dgm:chPref val="0"/>
        </dgm:presLayoutVars>
      </dgm:prSet>
      <dgm:spPr/>
    </dgm:pt>
    <dgm:pt modelId="{CB2DA1C3-4EC7-4030-8A30-4456539DAB64}" type="pres">
      <dgm:prSet presAssocID="{C42DB0C1-164F-461D-9893-3C030B1FFC95}" presName="sibTrans" presStyleCnt="0"/>
      <dgm:spPr/>
    </dgm:pt>
    <dgm:pt modelId="{866910B3-9754-4015-AC08-5702B14AFAEB}" type="pres">
      <dgm:prSet presAssocID="{403E1821-3C0E-49BF-92EB-A2E392025246}" presName="compNode" presStyleCnt="0"/>
      <dgm:spPr/>
    </dgm:pt>
    <dgm:pt modelId="{45D9AFFA-28B5-48B7-AB30-5F702484B000}" type="pres">
      <dgm:prSet presAssocID="{403E1821-3C0E-49BF-92EB-A2E392025246}" presName="bgRect" presStyleLbl="bgShp" presStyleIdx="2" presStyleCnt="5"/>
      <dgm:spPr/>
    </dgm:pt>
    <dgm:pt modelId="{B31B2593-A070-40C5-9B36-E1F2542E27D8}" type="pres">
      <dgm:prSet presAssocID="{403E1821-3C0E-49BF-92EB-A2E392025246}"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Kometa"/>
        </a:ext>
      </dgm:extLst>
    </dgm:pt>
    <dgm:pt modelId="{BA628075-CD87-4344-AD0B-D09E05CC1053}" type="pres">
      <dgm:prSet presAssocID="{403E1821-3C0E-49BF-92EB-A2E392025246}" presName="spaceRect" presStyleCnt="0"/>
      <dgm:spPr/>
    </dgm:pt>
    <dgm:pt modelId="{4051B217-E962-43FF-9C4A-A2EF8ED897B4}" type="pres">
      <dgm:prSet presAssocID="{403E1821-3C0E-49BF-92EB-A2E392025246}" presName="parTx" presStyleLbl="revTx" presStyleIdx="2" presStyleCnt="5">
        <dgm:presLayoutVars>
          <dgm:chMax val="0"/>
          <dgm:chPref val="0"/>
        </dgm:presLayoutVars>
      </dgm:prSet>
      <dgm:spPr/>
    </dgm:pt>
    <dgm:pt modelId="{7E5D2565-942E-4208-853B-49C95E7A1AC7}" type="pres">
      <dgm:prSet presAssocID="{43B543D1-5961-49EB-A55C-D07D5EFADF65}" presName="sibTrans" presStyleCnt="0"/>
      <dgm:spPr/>
    </dgm:pt>
    <dgm:pt modelId="{A8B155F0-6D46-4175-B2C0-AFF76EC03285}" type="pres">
      <dgm:prSet presAssocID="{3A8451E9-4849-4E5E-8D5E-5C51C8643262}" presName="compNode" presStyleCnt="0"/>
      <dgm:spPr/>
    </dgm:pt>
    <dgm:pt modelId="{F758F890-11BF-4591-A0FB-3F9B845907A9}" type="pres">
      <dgm:prSet presAssocID="{3A8451E9-4849-4E5E-8D5E-5C51C8643262}" presName="bgRect" presStyleLbl="bgShp" presStyleIdx="3" presStyleCnt="5"/>
      <dgm:spPr/>
    </dgm:pt>
    <dgm:pt modelId="{B031ED05-D2E8-49DD-B629-220B258FFD34}" type="pres">
      <dgm:prSet presAssocID="{3A8451E9-4849-4E5E-8D5E-5C51C8643262}"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ecision chart"/>
        </a:ext>
      </dgm:extLst>
    </dgm:pt>
    <dgm:pt modelId="{AA2C47C1-3BEB-46F8-8D2F-36B815E67C98}" type="pres">
      <dgm:prSet presAssocID="{3A8451E9-4849-4E5E-8D5E-5C51C8643262}" presName="spaceRect" presStyleCnt="0"/>
      <dgm:spPr/>
    </dgm:pt>
    <dgm:pt modelId="{E04577A9-6B2A-438D-913E-C285BB177873}" type="pres">
      <dgm:prSet presAssocID="{3A8451E9-4849-4E5E-8D5E-5C51C8643262}" presName="parTx" presStyleLbl="revTx" presStyleIdx="3" presStyleCnt="5">
        <dgm:presLayoutVars>
          <dgm:chMax val="0"/>
          <dgm:chPref val="0"/>
        </dgm:presLayoutVars>
      </dgm:prSet>
      <dgm:spPr/>
    </dgm:pt>
    <dgm:pt modelId="{FE1DA442-1309-4DB5-AB38-9AFA3D0B0F9E}" type="pres">
      <dgm:prSet presAssocID="{ECC6ACFE-E3D4-4D76-B317-9FC00E5C81A6}" presName="sibTrans" presStyleCnt="0"/>
      <dgm:spPr/>
    </dgm:pt>
    <dgm:pt modelId="{C54B7A05-D082-4D64-9B2F-A351591A2B4F}" type="pres">
      <dgm:prSet presAssocID="{EED24909-263F-46F5-B3CA-183B30DFF961}" presName="compNode" presStyleCnt="0"/>
      <dgm:spPr/>
    </dgm:pt>
    <dgm:pt modelId="{22D59FFB-64A5-4B72-B06B-0AE9C5E40005}" type="pres">
      <dgm:prSet presAssocID="{EED24909-263F-46F5-B3CA-183B30DFF961}" presName="bgRect" presStyleLbl="bgShp" presStyleIdx="4" presStyleCnt="5"/>
      <dgm:spPr/>
    </dgm:pt>
    <dgm:pt modelId="{9D01143D-C785-464A-A917-156E1893DE01}" type="pres">
      <dgm:prSet presAssocID="{EED24909-263F-46F5-B3CA-183B30DFF961}"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Ostrzeżenie"/>
        </a:ext>
      </dgm:extLst>
    </dgm:pt>
    <dgm:pt modelId="{36ED952E-EBF9-4700-ADCD-676E102EDAF9}" type="pres">
      <dgm:prSet presAssocID="{EED24909-263F-46F5-B3CA-183B30DFF961}" presName="spaceRect" presStyleCnt="0"/>
      <dgm:spPr/>
    </dgm:pt>
    <dgm:pt modelId="{B25E860B-8FD3-4F2D-A0F5-9A245A1ABCF4}" type="pres">
      <dgm:prSet presAssocID="{EED24909-263F-46F5-B3CA-183B30DFF961}" presName="parTx" presStyleLbl="revTx" presStyleIdx="4" presStyleCnt="5">
        <dgm:presLayoutVars>
          <dgm:chMax val="0"/>
          <dgm:chPref val="0"/>
        </dgm:presLayoutVars>
      </dgm:prSet>
      <dgm:spPr/>
    </dgm:pt>
  </dgm:ptLst>
  <dgm:cxnLst>
    <dgm:cxn modelId="{93DD4110-FDB3-4512-99F8-EC30EF708645}" type="presOf" srcId="{3A8451E9-4849-4E5E-8D5E-5C51C8643262}" destId="{E04577A9-6B2A-438D-913E-C285BB177873}" srcOrd="0" destOrd="0" presId="urn:microsoft.com/office/officeart/2018/2/layout/IconVerticalSolidList"/>
    <dgm:cxn modelId="{0A4DF85B-1D5F-49AA-8EDC-B7460C05B4DD}" type="presOf" srcId="{1A262783-927D-4C8B-8119-8D343BF3A2E9}" destId="{A4773E71-365E-4E33-B83B-39429AE7E14C}" srcOrd="0" destOrd="0" presId="urn:microsoft.com/office/officeart/2018/2/layout/IconVerticalSolidList"/>
    <dgm:cxn modelId="{5E2D5466-B046-4812-8A90-0B3C9DFAD70A}" type="presOf" srcId="{EED24909-263F-46F5-B3CA-183B30DFF961}" destId="{B25E860B-8FD3-4F2D-A0F5-9A245A1ABCF4}" srcOrd="0" destOrd="0" presId="urn:microsoft.com/office/officeart/2018/2/layout/IconVerticalSolidList"/>
    <dgm:cxn modelId="{B0B9B64F-09D3-4C45-A4C2-80922222779D}" srcId="{219F55F0-F79F-40D4-A799-3569687C047A}" destId="{EED24909-263F-46F5-B3CA-183B30DFF961}" srcOrd="4" destOrd="0" parTransId="{ABDF17BC-8CE3-4972-8C20-65C87F102086}" sibTransId="{41AFB3B3-FEA9-472F-89D5-CAB7F993AE44}"/>
    <dgm:cxn modelId="{7ED4197C-D556-4B75-9221-C5953AC982D0}" type="presOf" srcId="{403E1821-3C0E-49BF-92EB-A2E392025246}" destId="{4051B217-E962-43FF-9C4A-A2EF8ED897B4}" srcOrd="0" destOrd="0" presId="urn:microsoft.com/office/officeart/2018/2/layout/IconVerticalSolidList"/>
    <dgm:cxn modelId="{7983D7A0-916C-4AF3-A5F1-2CDAD0AE5216}" srcId="{219F55F0-F79F-40D4-A799-3569687C047A}" destId="{403E1821-3C0E-49BF-92EB-A2E392025246}" srcOrd="2" destOrd="0" parTransId="{F9DD8C79-F712-4F17-82E3-C6F8B50EA11C}" sibTransId="{43B543D1-5961-49EB-A55C-D07D5EFADF65}"/>
    <dgm:cxn modelId="{4F83E7AD-91CC-4E66-8701-319E16693E9D}" type="presOf" srcId="{219F55F0-F79F-40D4-A799-3569687C047A}" destId="{EDFA9E61-DAA2-4B9B-89EA-4E0C65ECCB1F}" srcOrd="0" destOrd="0" presId="urn:microsoft.com/office/officeart/2018/2/layout/IconVerticalSolidList"/>
    <dgm:cxn modelId="{0FE322DB-5428-4FE2-A1D4-C48B97CF3F55}" type="presOf" srcId="{3C641E35-87A9-42A2-AE5A-106DF0BAC531}" destId="{E923371A-A9BF-4950-81E5-DA3620D625BD}" srcOrd="0" destOrd="0" presId="urn:microsoft.com/office/officeart/2018/2/layout/IconVerticalSolidList"/>
    <dgm:cxn modelId="{D50C4CDB-24F2-41D4-9EB4-AF398943013A}" srcId="{219F55F0-F79F-40D4-A799-3569687C047A}" destId="{3C641E35-87A9-42A2-AE5A-106DF0BAC531}" srcOrd="0" destOrd="0" parTransId="{3D5EEAF1-638B-48BE-B497-EC41E17CFADF}" sibTransId="{3094DC1B-C061-405F-9B23-48C01E86F1ED}"/>
    <dgm:cxn modelId="{7F98A0E3-86B6-4985-AC01-961B1636695C}" srcId="{219F55F0-F79F-40D4-A799-3569687C047A}" destId="{3A8451E9-4849-4E5E-8D5E-5C51C8643262}" srcOrd="3" destOrd="0" parTransId="{1DF5BC25-E6BD-4DC8-B9D8-9164FF718F2B}" sibTransId="{ECC6ACFE-E3D4-4D76-B317-9FC00E5C81A6}"/>
    <dgm:cxn modelId="{C1C414F4-CBEC-4AA1-836F-CA8C2A62D55B}" srcId="{219F55F0-F79F-40D4-A799-3569687C047A}" destId="{1A262783-927D-4C8B-8119-8D343BF3A2E9}" srcOrd="1" destOrd="0" parTransId="{10894339-BF70-4D6A-BD23-32CA84C2A316}" sibTransId="{C42DB0C1-164F-461D-9893-3C030B1FFC95}"/>
    <dgm:cxn modelId="{E0DC8339-BE8F-4829-A6CD-57124BFB4F1D}" type="presParOf" srcId="{EDFA9E61-DAA2-4B9B-89EA-4E0C65ECCB1F}" destId="{211EB900-73B5-40F4-AE5A-329491E17A7D}" srcOrd="0" destOrd="0" presId="urn:microsoft.com/office/officeart/2018/2/layout/IconVerticalSolidList"/>
    <dgm:cxn modelId="{E593B9F0-F718-4D19-A42E-AF052CEC8260}" type="presParOf" srcId="{211EB900-73B5-40F4-AE5A-329491E17A7D}" destId="{331B84BE-037A-4495-B143-0A9B68311DDA}" srcOrd="0" destOrd="0" presId="urn:microsoft.com/office/officeart/2018/2/layout/IconVerticalSolidList"/>
    <dgm:cxn modelId="{0F231DFE-4621-4D67-B461-64380269A996}" type="presParOf" srcId="{211EB900-73B5-40F4-AE5A-329491E17A7D}" destId="{53E36646-EDA9-4BEA-99B2-9FC57C38FC6A}" srcOrd="1" destOrd="0" presId="urn:microsoft.com/office/officeart/2018/2/layout/IconVerticalSolidList"/>
    <dgm:cxn modelId="{14A51D7E-0869-460C-A202-3FAF25429EF9}" type="presParOf" srcId="{211EB900-73B5-40F4-AE5A-329491E17A7D}" destId="{C234E60A-CE9D-4F86-8384-DAD77E46537E}" srcOrd="2" destOrd="0" presId="urn:microsoft.com/office/officeart/2018/2/layout/IconVerticalSolidList"/>
    <dgm:cxn modelId="{FC23C99B-E0AE-490C-8C1D-55507D96C71B}" type="presParOf" srcId="{211EB900-73B5-40F4-AE5A-329491E17A7D}" destId="{E923371A-A9BF-4950-81E5-DA3620D625BD}" srcOrd="3" destOrd="0" presId="urn:microsoft.com/office/officeart/2018/2/layout/IconVerticalSolidList"/>
    <dgm:cxn modelId="{88D1744D-6F3C-4520-843A-8F9107249B21}" type="presParOf" srcId="{EDFA9E61-DAA2-4B9B-89EA-4E0C65ECCB1F}" destId="{04461138-AB41-4786-B954-2FBF5DE5FD8A}" srcOrd="1" destOrd="0" presId="urn:microsoft.com/office/officeart/2018/2/layout/IconVerticalSolidList"/>
    <dgm:cxn modelId="{B06B734F-9725-4D76-8278-0FD99CF556D9}" type="presParOf" srcId="{EDFA9E61-DAA2-4B9B-89EA-4E0C65ECCB1F}" destId="{E71BE249-A5F5-4ADB-9718-460C9B4B5C59}" srcOrd="2" destOrd="0" presId="urn:microsoft.com/office/officeart/2018/2/layout/IconVerticalSolidList"/>
    <dgm:cxn modelId="{44995261-05FB-4493-9D4D-5E3C7CF2740C}" type="presParOf" srcId="{E71BE249-A5F5-4ADB-9718-460C9B4B5C59}" destId="{44EA248E-C11D-45AF-A7DB-7BC9F344660A}" srcOrd="0" destOrd="0" presId="urn:microsoft.com/office/officeart/2018/2/layout/IconVerticalSolidList"/>
    <dgm:cxn modelId="{044540BC-7B3A-4AAF-9562-A1361A642630}" type="presParOf" srcId="{E71BE249-A5F5-4ADB-9718-460C9B4B5C59}" destId="{2B4DFA6E-ED43-48B7-8187-A6D7DC215EDC}" srcOrd="1" destOrd="0" presId="urn:microsoft.com/office/officeart/2018/2/layout/IconVerticalSolidList"/>
    <dgm:cxn modelId="{2620ADCF-ED15-40C9-8111-5C24A0F62683}" type="presParOf" srcId="{E71BE249-A5F5-4ADB-9718-460C9B4B5C59}" destId="{EB733343-5A10-4871-B3A1-251656727528}" srcOrd="2" destOrd="0" presId="urn:microsoft.com/office/officeart/2018/2/layout/IconVerticalSolidList"/>
    <dgm:cxn modelId="{6A4128FA-E157-4D33-BDA4-49D64F0A6D0B}" type="presParOf" srcId="{E71BE249-A5F5-4ADB-9718-460C9B4B5C59}" destId="{A4773E71-365E-4E33-B83B-39429AE7E14C}" srcOrd="3" destOrd="0" presId="urn:microsoft.com/office/officeart/2018/2/layout/IconVerticalSolidList"/>
    <dgm:cxn modelId="{2A048850-E6B6-4F33-888B-82FE153997BC}" type="presParOf" srcId="{EDFA9E61-DAA2-4B9B-89EA-4E0C65ECCB1F}" destId="{CB2DA1C3-4EC7-4030-8A30-4456539DAB64}" srcOrd="3" destOrd="0" presId="urn:microsoft.com/office/officeart/2018/2/layout/IconVerticalSolidList"/>
    <dgm:cxn modelId="{1A7C2270-4EEE-4012-B24F-DCF23A10FDCB}" type="presParOf" srcId="{EDFA9E61-DAA2-4B9B-89EA-4E0C65ECCB1F}" destId="{866910B3-9754-4015-AC08-5702B14AFAEB}" srcOrd="4" destOrd="0" presId="urn:microsoft.com/office/officeart/2018/2/layout/IconVerticalSolidList"/>
    <dgm:cxn modelId="{44475163-CAEA-44C8-BF5E-989343519EA5}" type="presParOf" srcId="{866910B3-9754-4015-AC08-5702B14AFAEB}" destId="{45D9AFFA-28B5-48B7-AB30-5F702484B000}" srcOrd="0" destOrd="0" presId="urn:microsoft.com/office/officeart/2018/2/layout/IconVerticalSolidList"/>
    <dgm:cxn modelId="{086D42FC-5A38-43E1-80C4-540ADB834CD8}" type="presParOf" srcId="{866910B3-9754-4015-AC08-5702B14AFAEB}" destId="{B31B2593-A070-40C5-9B36-E1F2542E27D8}" srcOrd="1" destOrd="0" presId="urn:microsoft.com/office/officeart/2018/2/layout/IconVerticalSolidList"/>
    <dgm:cxn modelId="{06CCAC27-43C9-43A5-B95A-D7F3D7537EA7}" type="presParOf" srcId="{866910B3-9754-4015-AC08-5702B14AFAEB}" destId="{BA628075-CD87-4344-AD0B-D09E05CC1053}" srcOrd="2" destOrd="0" presId="urn:microsoft.com/office/officeart/2018/2/layout/IconVerticalSolidList"/>
    <dgm:cxn modelId="{DF614DD8-BD68-4537-86E4-988B5A54B5EE}" type="presParOf" srcId="{866910B3-9754-4015-AC08-5702B14AFAEB}" destId="{4051B217-E962-43FF-9C4A-A2EF8ED897B4}" srcOrd="3" destOrd="0" presId="urn:microsoft.com/office/officeart/2018/2/layout/IconVerticalSolidList"/>
    <dgm:cxn modelId="{92083CFD-4DD6-479A-B317-7A38806E4CE9}" type="presParOf" srcId="{EDFA9E61-DAA2-4B9B-89EA-4E0C65ECCB1F}" destId="{7E5D2565-942E-4208-853B-49C95E7A1AC7}" srcOrd="5" destOrd="0" presId="urn:microsoft.com/office/officeart/2018/2/layout/IconVerticalSolidList"/>
    <dgm:cxn modelId="{F6F40CDD-2BF3-43B2-AA6C-0844D053BEDB}" type="presParOf" srcId="{EDFA9E61-DAA2-4B9B-89EA-4E0C65ECCB1F}" destId="{A8B155F0-6D46-4175-B2C0-AFF76EC03285}" srcOrd="6" destOrd="0" presId="urn:microsoft.com/office/officeart/2018/2/layout/IconVerticalSolidList"/>
    <dgm:cxn modelId="{1E899E0C-8922-4A63-AA56-9A28864F6252}" type="presParOf" srcId="{A8B155F0-6D46-4175-B2C0-AFF76EC03285}" destId="{F758F890-11BF-4591-A0FB-3F9B845907A9}" srcOrd="0" destOrd="0" presId="urn:microsoft.com/office/officeart/2018/2/layout/IconVerticalSolidList"/>
    <dgm:cxn modelId="{1A2B7514-E0CE-4866-8823-68946D71B3B1}" type="presParOf" srcId="{A8B155F0-6D46-4175-B2C0-AFF76EC03285}" destId="{B031ED05-D2E8-49DD-B629-220B258FFD34}" srcOrd="1" destOrd="0" presId="urn:microsoft.com/office/officeart/2018/2/layout/IconVerticalSolidList"/>
    <dgm:cxn modelId="{820D35D8-CF30-4DB8-A8D0-959EE64AB076}" type="presParOf" srcId="{A8B155F0-6D46-4175-B2C0-AFF76EC03285}" destId="{AA2C47C1-3BEB-46F8-8D2F-36B815E67C98}" srcOrd="2" destOrd="0" presId="urn:microsoft.com/office/officeart/2018/2/layout/IconVerticalSolidList"/>
    <dgm:cxn modelId="{A9041C9C-CAAF-44F8-BCA8-5B017F89BF9A}" type="presParOf" srcId="{A8B155F0-6D46-4175-B2C0-AFF76EC03285}" destId="{E04577A9-6B2A-438D-913E-C285BB177873}" srcOrd="3" destOrd="0" presId="urn:microsoft.com/office/officeart/2018/2/layout/IconVerticalSolidList"/>
    <dgm:cxn modelId="{104E55A2-56C4-4933-8801-CFE3E0C61887}" type="presParOf" srcId="{EDFA9E61-DAA2-4B9B-89EA-4E0C65ECCB1F}" destId="{FE1DA442-1309-4DB5-AB38-9AFA3D0B0F9E}" srcOrd="7" destOrd="0" presId="urn:microsoft.com/office/officeart/2018/2/layout/IconVerticalSolidList"/>
    <dgm:cxn modelId="{189E80E8-102A-4925-8610-4B7D310C267E}" type="presParOf" srcId="{EDFA9E61-DAA2-4B9B-89EA-4E0C65ECCB1F}" destId="{C54B7A05-D082-4D64-9B2F-A351591A2B4F}" srcOrd="8" destOrd="0" presId="urn:microsoft.com/office/officeart/2018/2/layout/IconVerticalSolidList"/>
    <dgm:cxn modelId="{C9856272-1673-46D8-85D4-20066D7BACD8}" type="presParOf" srcId="{C54B7A05-D082-4D64-9B2F-A351591A2B4F}" destId="{22D59FFB-64A5-4B72-B06B-0AE9C5E40005}" srcOrd="0" destOrd="0" presId="urn:microsoft.com/office/officeart/2018/2/layout/IconVerticalSolidList"/>
    <dgm:cxn modelId="{E65B64C7-F6B3-451A-85DD-3F729862BA7E}" type="presParOf" srcId="{C54B7A05-D082-4D64-9B2F-A351591A2B4F}" destId="{9D01143D-C785-464A-A917-156E1893DE01}" srcOrd="1" destOrd="0" presId="urn:microsoft.com/office/officeart/2018/2/layout/IconVerticalSolidList"/>
    <dgm:cxn modelId="{41198B17-3432-4C4B-ABAC-309E05749E12}" type="presParOf" srcId="{C54B7A05-D082-4D64-9B2F-A351591A2B4F}" destId="{36ED952E-EBF9-4700-ADCD-676E102EDAF9}" srcOrd="2" destOrd="0" presId="urn:microsoft.com/office/officeart/2018/2/layout/IconVerticalSolidList"/>
    <dgm:cxn modelId="{1708829D-EDE4-49E2-BCFA-F88F95E43F6F}" type="presParOf" srcId="{C54B7A05-D082-4D64-9B2F-A351591A2B4F}" destId="{B25E860B-8FD3-4F2D-A0F5-9A245A1ABCF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FDDDC6-963D-4DFE-94EB-16E8844191FD}">
      <dsp:nvSpPr>
        <dsp:cNvPr id="0" name=""/>
        <dsp:cNvSpPr/>
      </dsp:nvSpPr>
      <dsp:spPr>
        <a:xfrm>
          <a:off x="0" y="760500"/>
          <a:ext cx="8640382" cy="140400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9F1021-8787-4C4C-A26D-E08660514363}">
      <dsp:nvSpPr>
        <dsp:cNvPr id="0" name=""/>
        <dsp:cNvSpPr/>
      </dsp:nvSpPr>
      <dsp:spPr>
        <a:xfrm>
          <a:off x="424710" y="1076400"/>
          <a:ext cx="772200" cy="7722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0B1423C-161E-4AE0-9535-4E8442F032AF}">
      <dsp:nvSpPr>
        <dsp:cNvPr id="0" name=""/>
        <dsp:cNvSpPr/>
      </dsp:nvSpPr>
      <dsp:spPr>
        <a:xfrm>
          <a:off x="1621620" y="760500"/>
          <a:ext cx="7018761" cy="140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l" defTabSz="755650">
            <a:lnSpc>
              <a:spcPct val="90000"/>
            </a:lnSpc>
            <a:spcBef>
              <a:spcPct val="0"/>
            </a:spcBef>
            <a:spcAft>
              <a:spcPct val="35000"/>
            </a:spcAft>
            <a:buNone/>
          </a:pPr>
          <a:r>
            <a:rPr lang="pl-PL" sz="1700" kern="1200" dirty="0">
              <a:latin typeface="Open Sans" panose="020B0606030504020204" pitchFamily="34" charset="0"/>
              <a:ea typeface="Open Sans" panose="020B0606030504020204" pitchFamily="34" charset="0"/>
              <a:cs typeface="Open Sans" panose="020B0606030504020204" pitchFamily="34" charset="0"/>
            </a:rPr>
            <a:t>rzeczywiste – czyli te, które w bezpośredni sposób niosą ze sobą zagrożenie dla zdrowia, życia czy mienia obywateli (np. powódź, katastrofy komunikacyjne, katastrofy budowlane, zamachy terrorystyczne).</a:t>
          </a:r>
          <a:endParaRPr lang="en-US" sz="1700" kern="1200" dirty="0">
            <a:latin typeface="Open Sans" panose="020B0606030504020204" pitchFamily="34" charset="0"/>
            <a:ea typeface="Open Sans" panose="020B0606030504020204" pitchFamily="34" charset="0"/>
            <a:cs typeface="Open Sans" panose="020B0606030504020204" pitchFamily="34" charset="0"/>
          </a:endParaRPr>
        </a:p>
      </dsp:txBody>
      <dsp:txXfrm>
        <a:off x="1621620" y="760500"/>
        <a:ext cx="7018761" cy="1404000"/>
      </dsp:txXfrm>
    </dsp:sp>
    <dsp:sp modelId="{9C689182-EE56-4F63-8208-25F3E28CE6AF}">
      <dsp:nvSpPr>
        <dsp:cNvPr id="0" name=""/>
        <dsp:cNvSpPr/>
      </dsp:nvSpPr>
      <dsp:spPr>
        <a:xfrm>
          <a:off x="0" y="2515501"/>
          <a:ext cx="8640382" cy="140400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5DB3B0-DA47-4C86-B5B8-668FC7D90663}">
      <dsp:nvSpPr>
        <dsp:cNvPr id="0" name=""/>
        <dsp:cNvSpPr/>
      </dsp:nvSpPr>
      <dsp:spPr>
        <a:xfrm>
          <a:off x="424710" y="2831401"/>
          <a:ext cx="772200" cy="7722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4BA798E-200F-4550-9727-30B19833A7B6}">
      <dsp:nvSpPr>
        <dsp:cNvPr id="0" name=""/>
        <dsp:cNvSpPr/>
      </dsp:nvSpPr>
      <dsp:spPr>
        <a:xfrm>
          <a:off x="1621620" y="2515501"/>
          <a:ext cx="7018761" cy="140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l" defTabSz="755650">
            <a:lnSpc>
              <a:spcPct val="90000"/>
            </a:lnSpc>
            <a:spcBef>
              <a:spcPct val="0"/>
            </a:spcBef>
            <a:spcAft>
              <a:spcPct val="35000"/>
            </a:spcAft>
            <a:buNone/>
          </a:pPr>
          <a:r>
            <a:rPr lang="pl-PL" sz="1700" kern="1200" dirty="0">
              <a:latin typeface="Open Sans" panose="020B0606030504020204" pitchFamily="34" charset="0"/>
              <a:ea typeface="Open Sans" panose="020B0606030504020204" pitchFamily="34" charset="0"/>
              <a:cs typeface="Open Sans" panose="020B0606030504020204" pitchFamily="34" charset="0"/>
            </a:rPr>
            <a:t>wizerunkowe – odnoszą się do utraty dobrego imienia lub zaufania do instytucji czy osoby.</a:t>
          </a:r>
          <a:endParaRPr lang="en-US" sz="1700" kern="1200" dirty="0">
            <a:latin typeface="Open Sans" panose="020B0606030504020204" pitchFamily="34" charset="0"/>
            <a:ea typeface="Open Sans" panose="020B0606030504020204" pitchFamily="34" charset="0"/>
            <a:cs typeface="Open Sans" panose="020B0606030504020204" pitchFamily="34" charset="0"/>
          </a:endParaRPr>
        </a:p>
      </dsp:txBody>
      <dsp:txXfrm>
        <a:off x="1621620" y="2515501"/>
        <a:ext cx="7018761" cy="1404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1B84BE-037A-4495-B143-0A9B68311DDA}">
      <dsp:nvSpPr>
        <dsp:cNvPr id="0" name=""/>
        <dsp:cNvSpPr/>
      </dsp:nvSpPr>
      <dsp:spPr>
        <a:xfrm>
          <a:off x="0" y="3656"/>
          <a:ext cx="8640382" cy="77878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E36646-EDA9-4BEA-99B2-9FC57C38FC6A}">
      <dsp:nvSpPr>
        <dsp:cNvPr id="0" name=""/>
        <dsp:cNvSpPr/>
      </dsp:nvSpPr>
      <dsp:spPr>
        <a:xfrm>
          <a:off x="235581" y="178882"/>
          <a:ext cx="428329" cy="42832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923371A-A9BF-4950-81E5-DA3620D625BD}">
      <dsp:nvSpPr>
        <dsp:cNvPr id="0" name=""/>
        <dsp:cNvSpPr/>
      </dsp:nvSpPr>
      <dsp:spPr>
        <a:xfrm>
          <a:off x="899492" y="3656"/>
          <a:ext cx="7740889" cy="778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421" tIns="82421" rIns="82421" bIns="82421" numCol="1" spcCol="1270" anchor="ctr" anchorCtr="0">
          <a:noAutofit/>
        </a:bodyPr>
        <a:lstStyle/>
        <a:p>
          <a:pPr marL="0" lvl="0" indent="0" algn="l" defTabSz="844550">
            <a:lnSpc>
              <a:spcPct val="90000"/>
            </a:lnSpc>
            <a:spcBef>
              <a:spcPct val="0"/>
            </a:spcBef>
            <a:spcAft>
              <a:spcPct val="35000"/>
            </a:spcAft>
            <a:buNone/>
          </a:pPr>
          <a:r>
            <a:rPr lang="pl-PL" sz="1900" kern="1200" dirty="0">
              <a:latin typeface="Open Sans" panose="020B0606030504020204" pitchFamily="34" charset="0"/>
              <a:ea typeface="Open Sans" panose="020B0606030504020204" pitchFamily="34" charset="0"/>
              <a:cs typeface="Open Sans" panose="020B0606030504020204" pitchFamily="34" charset="0"/>
            </a:rPr>
            <a:t>czynniki losowe (np. powodzie, trzęsienia ziemi);</a:t>
          </a:r>
          <a:endParaRPr lang="en-US" sz="1900" kern="1200" dirty="0">
            <a:latin typeface="Open Sans" panose="020B0606030504020204" pitchFamily="34" charset="0"/>
            <a:ea typeface="Open Sans" panose="020B0606030504020204" pitchFamily="34" charset="0"/>
            <a:cs typeface="Open Sans" panose="020B0606030504020204" pitchFamily="34" charset="0"/>
          </a:endParaRPr>
        </a:p>
      </dsp:txBody>
      <dsp:txXfrm>
        <a:off x="899492" y="3656"/>
        <a:ext cx="7740889" cy="778781"/>
      </dsp:txXfrm>
    </dsp:sp>
    <dsp:sp modelId="{44EA248E-C11D-45AF-A7DB-7BC9F344660A}">
      <dsp:nvSpPr>
        <dsp:cNvPr id="0" name=""/>
        <dsp:cNvSpPr/>
      </dsp:nvSpPr>
      <dsp:spPr>
        <a:xfrm>
          <a:off x="0" y="977133"/>
          <a:ext cx="8640382" cy="77878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4DFA6E-ED43-48B7-8187-A6D7DC215EDC}">
      <dsp:nvSpPr>
        <dsp:cNvPr id="0" name=""/>
        <dsp:cNvSpPr/>
      </dsp:nvSpPr>
      <dsp:spPr>
        <a:xfrm>
          <a:off x="235581" y="1152359"/>
          <a:ext cx="428329" cy="42832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4773E71-365E-4E33-B83B-39429AE7E14C}">
      <dsp:nvSpPr>
        <dsp:cNvPr id="0" name=""/>
        <dsp:cNvSpPr/>
      </dsp:nvSpPr>
      <dsp:spPr>
        <a:xfrm>
          <a:off x="899492" y="977133"/>
          <a:ext cx="7740889" cy="778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421" tIns="82421" rIns="82421" bIns="82421" numCol="1" spcCol="1270" anchor="ctr" anchorCtr="0">
          <a:noAutofit/>
        </a:bodyPr>
        <a:lstStyle/>
        <a:p>
          <a:pPr marL="0" lvl="0" indent="0" algn="l" defTabSz="844550">
            <a:lnSpc>
              <a:spcPct val="90000"/>
            </a:lnSpc>
            <a:spcBef>
              <a:spcPct val="0"/>
            </a:spcBef>
            <a:spcAft>
              <a:spcPct val="35000"/>
            </a:spcAft>
            <a:buNone/>
          </a:pPr>
          <a:r>
            <a:rPr lang="pl-PL" sz="1900" kern="1200">
              <a:latin typeface="Open Sans" panose="020B0606030504020204" pitchFamily="34" charset="0"/>
              <a:ea typeface="Open Sans" panose="020B0606030504020204" pitchFamily="34" charset="0"/>
              <a:cs typeface="Open Sans" panose="020B0606030504020204" pitchFamily="34" charset="0"/>
            </a:rPr>
            <a:t>problemy techniczne (np. awarie w zakładach produkcyjnych);</a:t>
          </a:r>
          <a:endParaRPr lang="en-US" sz="1900" kern="1200">
            <a:latin typeface="Open Sans" panose="020B0606030504020204" pitchFamily="34" charset="0"/>
            <a:ea typeface="Open Sans" panose="020B0606030504020204" pitchFamily="34" charset="0"/>
            <a:cs typeface="Open Sans" panose="020B0606030504020204" pitchFamily="34" charset="0"/>
          </a:endParaRPr>
        </a:p>
      </dsp:txBody>
      <dsp:txXfrm>
        <a:off x="899492" y="977133"/>
        <a:ext cx="7740889" cy="778781"/>
      </dsp:txXfrm>
    </dsp:sp>
    <dsp:sp modelId="{45D9AFFA-28B5-48B7-AB30-5F702484B000}">
      <dsp:nvSpPr>
        <dsp:cNvPr id="0" name=""/>
        <dsp:cNvSpPr/>
      </dsp:nvSpPr>
      <dsp:spPr>
        <a:xfrm>
          <a:off x="0" y="1950610"/>
          <a:ext cx="8640382" cy="77878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1B2593-A070-40C5-9B36-E1F2542E27D8}">
      <dsp:nvSpPr>
        <dsp:cNvPr id="0" name=""/>
        <dsp:cNvSpPr/>
      </dsp:nvSpPr>
      <dsp:spPr>
        <a:xfrm>
          <a:off x="235581" y="2125836"/>
          <a:ext cx="428329" cy="42832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051B217-E962-43FF-9C4A-A2EF8ED897B4}">
      <dsp:nvSpPr>
        <dsp:cNvPr id="0" name=""/>
        <dsp:cNvSpPr/>
      </dsp:nvSpPr>
      <dsp:spPr>
        <a:xfrm>
          <a:off x="899492" y="1950610"/>
          <a:ext cx="7740889" cy="778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421" tIns="82421" rIns="82421" bIns="82421" numCol="1" spcCol="1270" anchor="ctr" anchorCtr="0">
          <a:noAutofit/>
        </a:bodyPr>
        <a:lstStyle/>
        <a:p>
          <a:pPr marL="0" lvl="0" indent="0" algn="l" defTabSz="844550">
            <a:lnSpc>
              <a:spcPct val="90000"/>
            </a:lnSpc>
            <a:spcBef>
              <a:spcPct val="0"/>
            </a:spcBef>
            <a:spcAft>
              <a:spcPct val="35000"/>
            </a:spcAft>
            <a:buNone/>
          </a:pPr>
          <a:r>
            <a:rPr lang="pl-PL" sz="1900" kern="1200">
              <a:latin typeface="Open Sans" panose="020B0606030504020204" pitchFamily="34" charset="0"/>
              <a:ea typeface="Open Sans" panose="020B0606030504020204" pitchFamily="34" charset="0"/>
              <a:cs typeface="Open Sans" panose="020B0606030504020204" pitchFamily="34" charset="0"/>
            </a:rPr>
            <a:t>błędy ludzkie (np. katastrofy komunikacyjne);</a:t>
          </a:r>
          <a:endParaRPr lang="en-US" sz="1900" kern="1200">
            <a:latin typeface="Open Sans" panose="020B0606030504020204" pitchFamily="34" charset="0"/>
            <a:ea typeface="Open Sans" panose="020B0606030504020204" pitchFamily="34" charset="0"/>
            <a:cs typeface="Open Sans" panose="020B0606030504020204" pitchFamily="34" charset="0"/>
          </a:endParaRPr>
        </a:p>
      </dsp:txBody>
      <dsp:txXfrm>
        <a:off x="899492" y="1950610"/>
        <a:ext cx="7740889" cy="778781"/>
      </dsp:txXfrm>
    </dsp:sp>
    <dsp:sp modelId="{F758F890-11BF-4591-A0FB-3F9B845907A9}">
      <dsp:nvSpPr>
        <dsp:cNvPr id="0" name=""/>
        <dsp:cNvSpPr/>
      </dsp:nvSpPr>
      <dsp:spPr>
        <a:xfrm>
          <a:off x="0" y="2924087"/>
          <a:ext cx="8640382" cy="77878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31ED05-D2E8-49DD-B629-220B258FFD34}">
      <dsp:nvSpPr>
        <dsp:cNvPr id="0" name=""/>
        <dsp:cNvSpPr/>
      </dsp:nvSpPr>
      <dsp:spPr>
        <a:xfrm>
          <a:off x="235581" y="3099313"/>
          <a:ext cx="428329" cy="42832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04577A9-6B2A-438D-913E-C285BB177873}">
      <dsp:nvSpPr>
        <dsp:cNvPr id="0" name=""/>
        <dsp:cNvSpPr/>
      </dsp:nvSpPr>
      <dsp:spPr>
        <a:xfrm>
          <a:off x="899492" y="2924087"/>
          <a:ext cx="7740889" cy="778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421" tIns="82421" rIns="82421" bIns="82421" numCol="1" spcCol="1270" anchor="ctr" anchorCtr="0">
          <a:noAutofit/>
        </a:bodyPr>
        <a:lstStyle/>
        <a:p>
          <a:pPr marL="0" lvl="0" indent="0" algn="l" defTabSz="844550">
            <a:lnSpc>
              <a:spcPct val="90000"/>
            </a:lnSpc>
            <a:spcBef>
              <a:spcPct val="0"/>
            </a:spcBef>
            <a:spcAft>
              <a:spcPct val="35000"/>
            </a:spcAft>
            <a:buNone/>
          </a:pPr>
          <a:r>
            <a:rPr lang="en-GB" sz="1900" kern="1200" dirty="0" err="1">
              <a:latin typeface="Open Sans" panose="020B0606030504020204" pitchFamily="34" charset="0"/>
              <a:ea typeface="Open Sans" panose="020B0606030504020204" pitchFamily="34" charset="0"/>
              <a:cs typeface="Open Sans" panose="020B0606030504020204" pitchFamily="34" charset="0"/>
            </a:rPr>
            <a:t>błędne</a:t>
          </a:r>
          <a:r>
            <a:rPr lang="en-GB" sz="1900" kern="1200" dirty="0">
              <a:latin typeface="Open Sans" panose="020B0606030504020204" pitchFamily="34" charset="0"/>
              <a:ea typeface="Open Sans" panose="020B0606030504020204" pitchFamily="34" charset="0"/>
              <a:cs typeface="Open Sans" panose="020B0606030504020204" pitchFamily="34" charset="0"/>
            </a:rPr>
            <a:t> </a:t>
          </a:r>
          <a:r>
            <a:rPr lang="en-GB" sz="1900" kern="1200" dirty="0" err="1">
              <a:latin typeface="Open Sans" panose="020B0606030504020204" pitchFamily="34" charset="0"/>
              <a:ea typeface="Open Sans" panose="020B0606030504020204" pitchFamily="34" charset="0"/>
              <a:cs typeface="Open Sans" panose="020B0606030504020204" pitchFamily="34" charset="0"/>
            </a:rPr>
            <a:t>decyzje</a:t>
          </a:r>
          <a:r>
            <a:rPr lang="en-GB" sz="1900" kern="1200" dirty="0">
              <a:latin typeface="Open Sans" panose="020B0606030504020204" pitchFamily="34" charset="0"/>
              <a:ea typeface="Open Sans" panose="020B0606030504020204" pitchFamily="34" charset="0"/>
              <a:cs typeface="Open Sans" panose="020B0606030504020204" pitchFamily="34" charset="0"/>
            </a:rPr>
            <a:t> </a:t>
          </a:r>
          <a:r>
            <a:rPr lang="en-GB" sz="1900" kern="1200" dirty="0" err="1">
              <a:latin typeface="Open Sans" panose="020B0606030504020204" pitchFamily="34" charset="0"/>
              <a:ea typeface="Open Sans" panose="020B0606030504020204" pitchFamily="34" charset="0"/>
              <a:cs typeface="Open Sans" panose="020B0606030504020204" pitchFamily="34" charset="0"/>
            </a:rPr>
            <a:t>kierownictwa</a:t>
          </a:r>
          <a:r>
            <a:rPr lang="pl-PL" sz="1900" kern="1200" dirty="0">
              <a:latin typeface="Open Sans" panose="020B0606030504020204" pitchFamily="34" charset="0"/>
              <a:ea typeface="Open Sans" panose="020B0606030504020204" pitchFamily="34" charset="0"/>
              <a:cs typeface="Open Sans" panose="020B0606030504020204" pitchFamily="34" charset="0"/>
            </a:rPr>
            <a:t>;</a:t>
          </a:r>
          <a:endParaRPr lang="en-US" sz="1900" kern="1200" dirty="0">
            <a:latin typeface="Open Sans" panose="020B0606030504020204" pitchFamily="34" charset="0"/>
            <a:ea typeface="Open Sans" panose="020B0606030504020204" pitchFamily="34" charset="0"/>
            <a:cs typeface="Open Sans" panose="020B0606030504020204" pitchFamily="34" charset="0"/>
          </a:endParaRPr>
        </a:p>
      </dsp:txBody>
      <dsp:txXfrm>
        <a:off x="899492" y="2924087"/>
        <a:ext cx="7740889" cy="778781"/>
      </dsp:txXfrm>
    </dsp:sp>
    <dsp:sp modelId="{22D59FFB-64A5-4B72-B06B-0AE9C5E40005}">
      <dsp:nvSpPr>
        <dsp:cNvPr id="0" name=""/>
        <dsp:cNvSpPr/>
      </dsp:nvSpPr>
      <dsp:spPr>
        <a:xfrm>
          <a:off x="0" y="3897564"/>
          <a:ext cx="8640382" cy="77878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01143D-C785-464A-A917-156E1893DE01}">
      <dsp:nvSpPr>
        <dsp:cNvPr id="0" name=""/>
        <dsp:cNvSpPr/>
      </dsp:nvSpPr>
      <dsp:spPr>
        <a:xfrm>
          <a:off x="235581" y="4072790"/>
          <a:ext cx="428329" cy="42832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25E860B-8FD3-4F2D-A0F5-9A245A1ABCF4}">
      <dsp:nvSpPr>
        <dsp:cNvPr id="0" name=""/>
        <dsp:cNvSpPr/>
      </dsp:nvSpPr>
      <dsp:spPr>
        <a:xfrm>
          <a:off x="899492" y="3897564"/>
          <a:ext cx="7740889" cy="778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421" tIns="82421" rIns="82421" bIns="82421" numCol="1" spcCol="1270" anchor="ctr" anchorCtr="0">
          <a:noAutofit/>
        </a:bodyPr>
        <a:lstStyle/>
        <a:p>
          <a:pPr marL="0" lvl="0" indent="0" algn="l" defTabSz="844550">
            <a:lnSpc>
              <a:spcPct val="90000"/>
            </a:lnSpc>
            <a:spcBef>
              <a:spcPct val="0"/>
            </a:spcBef>
            <a:spcAft>
              <a:spcPct val="35000"/>
            </a:spcAft>
            <a:buNone/>
          </a:pPr>
          <a:r>
            <a:rPr lang="pl-PL" sz="1900" kern="1200" dirty="0">
              <a:latin typeface="Open Sans" panose="020B0606030504020204" pitchFamily="34" charset="0"/>
              <a:ea typeface="Open Sans" panose="020B0606030504020204" pitchFamily="34" charset="0"/>
              <a:cs typeface="Open Sans" panose="020B0606030504020204" pitchFamily="34" charset="0"/>
            </a:rPr>
            <a:t>zagrożenia hybrydowe.</a:t>
          </a:r>
          <a:endParaRPr lang="en-US" sz="1900" kern="1200" dirty="0">
            <a:latin typeface="Open Sans" panose="020B0606030504020204" pitchFamily="34" charset="0"/>
            <a:ea typeface="Open Sans" panose="020B0606030504020204" pitchFamily="34" charset="0"/>
            <a:cs typeface="Open Sans" panose="020B0606030504020204" pitchFamily="34" charset="0"/>
          </a:endParaRPr>
        </a:p>
      </dsp:txBody>
      <dsp:txXfrm>
        <a:off x="899492" y="3897564"/>
        <a:ext cx="7740889" cy="77878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EEFF2B-0721-7148-92D1-1650B5B78E9F}" type="datetimeFigureOut">
              <a:rPr lang="pl-PL" smtClean="0"/>
              <a:t>22.06.2025</a:t>
            </a:fld>
            <a:endParaRPr lang="pl-PL"/>
          </a:p>
        </p:txBody>
      </p:sp>
      <p:sp>
        <p:nvSpPr>
          <p:cNvPr id="4" name="Symbol zastępczy obrazu slajdu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02B4DB-5212-AD42-B2C1-BD19AC94D45E}" type="slidenum">
              <a:rPr lang="pl-PL" smtClean="0"/>
              <a:t>‹#›</a:t>
            </a:fld>
            <a:endParaRPr lang="pl-PL"/>
          </a:p>
        </p:txBody>
      </p:sp>
    </p:spTree>
    <p:extLst>
      <p:ext uri="{BB962C8B-B14F-4D97-AF65-F5344CB8AC3E}">
        <p14:creationId xmlns:p14="http://schemas.microsoft.com/office/powerpoint/2010/main" val="1192773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standard.co.uk/news/uk/kfc-apologises-for-chicken-shortage-with-witty-fck-we-re-sorry-advert-a3774321.htm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obrazka: </a:t>
            </a:r>
            <a:r>
              <a:rPr lang="pl-PL" dirty="0" err="1"/>
              <a:t>https</a:t>
            </a:r>
            <a:r>
              <a:rPr lang="pl-PL" dirty="0"/>
              <a:t>://</a:t>
            </a:r>
            <a:r>
              <a:rPr lang="pl-PL" dirty="0" err="1"/>
              <a:t>www.ark-doradztwo.pl</a:t>
            </a:r>
            <a:r>
              <a:rPr lang="pl-PL" dirty="0"/>
              <a:t>/czytelnia/komunikacja-z-pracownikami-w-sytuacji-kryzysu-w-firmie/</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2</a:t>
            </a:fld>
            <a:endParaRPr lang="pl-PL"/>
          </a:p>
        </p:txBody>
      </p:sp>
    </p:spTree>
    <p:extLst>
      <p:ext uri="{BB962C8B-B14F-4D97-AF65-F5344CB8AC3E}">
        <p14:creationId xmlns:p14="http://schemas.microsoft.com/office/powerpoint/2010/main" val="566869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ilustracji: </a:t>
            </a:r>
            <a:r>
              <a:rPr lang="pl-PL" dirty="0" err="1"/>
              <a:t>https</a:t>
            </a:r>
            <a:r>
              <a:rPr lang="pl-PL" dirty="0"/>
              <a:t>://</a:t>
            </a:r>
            <a:r>
              <a:rPr lang="pl-PL" dirty="0" err="1"/>
              <a:t>www.exacto.pl</a:t>
            </a:r>
            <a:r>
              <a:rPr lang="pl-PL" dirty="0"/>
              <a:t>/</a:t>
            </a:r>
            <a:r>
              <a:rPr lang="pl-PL" dirty="0" err="1"/>
              <a:t>jak-przygotowac-sie-do-kryzysu-wizerunkowego-2</a:t>
            </a:r>
            <a:r>
              <a:rPr lang="pl-PL" dirty="0"/>
              <a:t>/</a:t>
            </a:r>
          </a:p>
          <a:p>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20</a:t>
            </a:fld>
            <a:endParaRPr lang="pl-PL"/>
          </a:p>
        </p:txBody>
      </p:sp>
    </p:spTree>
    <p:extLst>
      <p:ext uri="{BB962C8B-B14F-4D97-AF65-F5344CB8AC3E}">
        <p14:creationId xmlns:p14="http://schemas.microsoft.com/office/powerpoint/2010/main" val="2485054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Rzecznik prasowy musi mieć wiedzę o sytuacji, aby mógł opracować strategię działania i nie został zaskoczony przez media faktami, o których nie ma pojęcia.</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5</a:t>
            </a:fld>
            <a:endParaRPr lang="pl-PL"/>
          </a:p>
        </p:txBody>
      </p:sp>
    </p:spTree>
    <p:extLst>
      <p:ext uri="{BB962C8B-B14F-4D97-AF65-F5344CB8AC3E}">
        <p14:creationId xmlns:p14="http://schemas.microsoft.com/office/powerpoint/2010/main" val="2418673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a:t>
            </a:r>
            <a:r>
              <a:rPr lang="pl-PL" dirty="0" err="1"/>
              <a:t>https</a:t>
            </a:r>
            <a:r>
              <a:rPr lang="pl-PL" dirty="0"/>
              <a:t>://</a:t>
            </a:r>
            <a:r>
              <a:rPr lang="pl-PL" dirty="0" err="1"/>
              <a:t>alertmedia.pl</a:t>
            </a:r>
            <a:r>
              <a:rPr lang="pl-PL" dirty="0"/>
              <a:t>/</a:t>
            </a:r>
            <a:r>
              <a:rPr lang="pl-PL" dirty="0" err="1"/>
              <a:t>wp-content</a:t>
            </a:r>
            <a:r>
              <a:rPr lang="pl-PL" dirty="0"/>
              <a:t>/</a:t>
            </a:r>
            <a:r>
              <a:rPr lang="pl-PL" dirty="0" err="1"/>
              <a:t>uploads</a:t>
            </a:r>
            <a:r>
              <a:rPr lang="pl-PL" dirty="0"/>
              <a:t>/2025/02/</a:t>
            </a:r>
            <a:r>
              <a:rPr lang="pl-PL" dirty="0" err="1"/>
              <a:t>Kryzysometr</a:t>
            </a:r>
            <a:r>
              <a:rPr lang="pl-PL" dirty="0"/>
              <a:t>-2024-</a:t>
            </a:r>
            <a:r>
              <a:rPr lang="pl-PL" dirty="0" err="1"/>
              <a:t>2025_raport.pdf</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7</a:t>
            </a:fld>
            <a:endParaRPr lang="pl-PL"/>
          </a:p>
        </p:txBody>
      </p:sp>
    </p:spTree>
    <p:extLst>
      <p:ext uri="{BB962C8B-B14F-4D97-AF65-F5344CB8AC3E}">
        <p14:creationId xmlns:p14="http://schemas.microsoft.com/office/powerpoint/2010/main" val="3189785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Ilustracja: http://</a:t>
            </a:r>
            <a:r>
              <a:rPr lang="pl-PL" dirty="0" err="1"/>
              <a:t>www.nobilismedia.pl</a:t>
            </a:r>
            <a:r>
              <a:rPr lang="pl-PL" dirty="0"/>
              <a:t>/27.03.2018-r.-sytuacja-kryzysowa.-wykorzystanie-nowoczesnych-technologii-do-zarz-dzania-kryzysem.-ochrona-informacji.--audyt-</a:t>
            </a:r>
            <a:r>
              <a:rPr lang="pl-PL" dirty="0" err="1"/>
              <a:t>bezpiecze</a:t>
            </a:r>
            <a:r>
              <a:rPr lang="pl-PL" dirty="0"/>
              <a:t>-</a:t>
            </a:r>
            <a:r>
              <a:rPr lang="pl-PL" dirty="0" err="1"/>
              <a:t>stwa</a:t>
            </a:r>
            <a:r>
              <a:rPr lang="pl-PL" dirty="0"/>
              <a:t>-w-firmie-i-instytucji..</a:t>
            </a:r>
            <a:r>
              <a:rPr lang="pl-PL" dirty="0" err="1"/>
              <a:t>html</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9</a:t>
            </a:fld>
            <a:endParaRPr lang="pl-PL"/>
          </a:p>
        </p:txBody>
      </p:sp>
    </p:spTree>
    <p:extLst>
      <p:ext uri="{BB962C8B-B14F-4D97-AF65-F5344CB8AC3E}">
        <p14:creationId xmlns:p14="http://schemas.microsoft.com/office/powerpoint/2010/main" val="2647121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ilustracji: </a:t>
            </a:r>
            <a:r>
              <a:rPr lang="pl-PL" dirty="0" err="1"/>
              <a:t>https</a:t>
            </a:r>
            <a:r>
              <a:rPr lang="pl-PL" dirty="0"/>
              <a:t>://</a:t>
            </a:r>
            <a:r>
              <a:rPr lang="pl-PL" dirty="0" err="1"/>
              <a:t>nodramadevops.com</a:t>
            </a:r>
            <a:r>
              <a:rPr lang="pl-PL" dirty="0"/>
              <a:t>/2019/04/</a:t>
            </a:r>
            <a:r>
              <a:rPr lang="pl-PL" dirty="0" err="1"/>
              <a:t>let</a:t>
            </a:r>
            <a:r>
              <a:rPr lang="pl-PL" dirty="0"/>
              <a:t>-me-</a:t>
            </a:r>
            <a:r>
              <a:rPr lang="pl-PL" dirty="0" err="1"/>
              <a:t>tell</a:t>
            </a:r>
            <a:r>
              <a:rPr lang="pl-PL" dirty="0"/>
              <a:t>-</a:t>
            </a:r>
            <a:r>
              <a:rPr lang="pl-PL" dirty="0" err="1"/>
              <a:t>you</a:t>
            </a:r>
            <a:r>
              <a:rPr lang="pl-PL" dirty="0"/>
              <a:t>-a-</a:t>
            </a:r>
            <a:r>
              <a:rPr lang="pl-PL" dirty="0" err="1"/>
              <a:t>secret</a:t>
            </a:r>
            <a:r>
              <a:rPr lang="pl-PL" dirty="0"/>
              <a:t>/</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10</a:t>
            </a:fld>
            <a:endParaRPr lang="pl-PL"/>
          </a:p>
        </p:txBody>
      </p:sp>
    </p:spTree>
    <p:extLst>
      <p:ext uri="{BB962C8B-B14F-4D97-AF65-F5344CB8AC3E}">
        <p14:creationId xmlns:p14="http://schemas.microsoft.com/office/powerpoint/2010/main" val="1585171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ilustracji: http://</a:t>
            </a:r>
            <a:r>
              <a:rPr lang="pl-PL" dirty="0" err="1"/>
              <a:t>livinginthefogblog.blogspot.com</a:t>
            </a:r>
            <a:r>
              <a:rPr lang="pl-PL" dirty="0"/>
              <a:t>/2012/10/</a:t>
            </a:r>
            <a:r>
              <a:rPr lang="pl-PL" dirty="0" err="1"/>
              <a:t>dont</a:t>
            </a:r>
            <a:r>
              <a:rPr lang="pl-PL" dirty="0"/>
              <a:t>-bury-</a:t>
            </a:r>
            <a:r>
              <a:rPr lang="pl-PL" dirty="0" err="1"/>
              <a:t>your</a:t>
            </a:r>
            <a:r>
              <a:rPr lang="pl-PL" dirty="0"/>
              <a:t>-</a:t>
            </a:r>
            <a:r>
              <a:rPr lang="pl-PL" dirty="0" err="1"/>
              <a:t>head</a:t>
            </a:r>
            <a:r>
              <a:rPr lang="pl-PL" dirty="0"/>
              <a:t>-in-</a:t>
            </a:r>
            <a:r>
              <a:rPr lang="pl-PL" dirty="0" err="1"/>
              <a:t>sand</a:t>
            </a:r>
            <a:r>
              <a:rPr lang="pl-PL" dirty="0"/>
              <a:t>-</a:t>
            </a:r>
            <a:r>
              <a:rPr lang="pl-PL" dirty="0" err="1"/>
              <a:t>joshua</a:t>
            </a:r>
            <a:r>
              <a:rPr lang="pl-PL" dirty="0"/>
              <a:t>-76-</a:t>
            </a:r>
            <a:r>
              <a:rPr lang="pl-PL" dirty="0" err="1"/>
              <a:t>10.html</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12</a:t>
            </a:fld>
            <a:endParaRPr lang="pl-PL"/>
          </a:p>
        </p:txBody>
      </p:sp>
    </p:spTree>
    <p:extLst>
      <p:ext uri="{BB962C8B-B14F-4D97-AF65-F5344CB8AC3E}">
        <p14:creationId xmlns:p14="http://schemas.microsoft.com/office/powerpoint/2010/main" val="3374783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ilustracji: </a:t>
            </a:r>
            <a:r>
              <a:rPr lang="pl-PL" dirty="0" err="1"/>
              <a:t>https</a:t>
            </a:r>
            <a:r>
              <a:rPr lang="pl-PL" dirty="0"/>
              <a:t>://</a:t>
            </a:r>
            <a:r>
              <a:rPr lang="pl-PL" dirty="0" err="1"/>
              <a:t>www.getyourguide.com</a:t>
            </a:r>
            <a:r>
              <a:rPr lang="pl-PL" dirty="0"/>
              <a:t>/</a:t>
            </a:r>
            <a:r>
              <a:rPr lang="pl-PL" dirty="0" err="1"/>
              <a:t>konigstein-l177287</a:t>
            </a:r>
            <a:r>
              <a:rPr lang="pl-PL" dirty="0"/>
              <a:t>/konigstein-entry-ticket-to-konigstein-fortress-in-saxony-t441594/</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13</a:t>
            </a:fld>
            <a:endParaRPr lang="pl-PL"/>
          </a:p>
        </p:txBody>
      </p:sp>
    </p:spTree>
    <p:extLst>
      <p:ext uri="{BB962C8B-B14F-4D97-AF65-F5344CB8AC3E}">
        <p14:creationId xmlns:p14="http://schemas.microsoft.com/office/powerpoint/2010/main" val="2465965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14</a:t>
            </a:fld>
            <a:endParaRPr lang="pl-PL"/>
          </a:p>
        </p:txBody>
      </p:sp>
    </p:spTree>
    <p:extLst>
      <p:ext uri="{BB962C8B-B14F-4D97-AF65-F5344CB8AC3E}">
        <p14:creationId xmlns:p14="http://schemas.microsoft.com/office/powerpoint/2010/main" val="3527766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ilustracji: </a:t>
            </a:r>
            <a:r>
              <a:rPr lang="en-US" dirty="0">
                <a:hlinkClick r:id="rId3"/>
              </a:rPr>
              <a:t>KFC </a:t>
            </a:r>
            <a:r>
              <a:rPr lang="en-US" dirty="0" err="1">
                <a:hlinkClick r:id="rId3"/>
              </a:rPr>
              <a:t>apologises</a:t>
            </a:r>
            <a:r>
              <a:rPr lang="en-US" dirty="0">
                <a:hlinkClick r:id="rId3"/>
              </a:rPr>
              <a:t> for chicken shortage with witty '</a:t>
            </a:r>
            <a:r>
              <a:rPr lang="en-US" dirty="0" err="1">
                <a:hlinkClick r:id="rId3"/>
              </a:rPr>
              <a:t>FCK</a:t>
            </a:r>
            <a:r>
              <a:rPr lang="en-US">
                <a:hlinkClick r:id="rId3"/>
              </a:rPr>
              <a:t>, we're sorry' advert | London Evening Standard | The Standard</a:t>
            </a:r>
            <a:endParaRPr lang="en-GB"/>
          </a:p>
        </p:txBody>
      </p:sp>
      <p:sp>
        <p:nvSpPr>
          <p:cNvPr id="4" name="Symbol zastępczy numeru slajdu 3"/>
          <p:cNvSpPr>
            <a:spLocks noGrp="1"/>
          </p:cNvSpPr>
          <p:nvPr>
            <p:ph type="sldNum" sz="quarter" idx="5"/>
          </p:nvPr>
        </p:nvSpPr>
        <p:spPr/>
        <p:txBody>
          <a:bodyPr/>
          <a:lstStyle/>
          <a:p>
            <a:fld id="{2C02B4DB-5212-AD42-B2C1-BD19AC94D45E}" type="slidenum">
              <a:rPr lang="pl-PL" smtClean="0"/>
              <a:t>15</a:t>
            </a:fld>
            <a:endParaRPr lang="pl-PL"/>
          </a:p>
        </p:txBody>
      </p:sp>
    </p:spTree>
    <p:extLst>
      <p:ext uri="{BB962C8B-B14F-4D97-AF65-F5344CB8AC3E}">
        <p14:creationId xmlns:p14="http://schemas.microsoft.com/office/powerpoint/2010/main" val="289924797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image" Target="../media/image4.png"/><Relationship Id="rId16"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6613" y="1973818"/>
            <a:ext cx="8639675" cy="4326381"/>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a:extLst>
              <a:ext uri="{FF2B5EF4-FFF2-40B4-BE49-F238E27FC236}">
                <a16:creationId xmlns:a16="http://schemas.microsoft.com/office/drawing/2014/main" id="{48CDFE25-4437-7188-EA7B-7D9DAD502275}"/>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6760" y="1973818"/>
            <a:ext cx="3959225" cy="720090"/>
          </a:xfrm>
          <a:prstGeom prst="rect">
            <a:avLst/>
          </a:prstGeom>
        </p:spPr>
      </p:pic>
      <p:pic>
        <p:nvPicPr>
          <p:cNvPr id="14" name="Obraz 13">
            <a:extLst>
              <a:ext uri="{FF2B5EF4-FFF2-40B4-BE49-F238E27FC236}">
                <a16:creationId xmlns:a16="http://schemas.microsoft.com/office/drawing/2014/main" id="{2B41AD81-079D-B212-C8B7-9A9D3BEE5179}"/>
              </a:ext>
            </a:extLst>
          </p:cNvPr>
          <p:cNvPicPr>
            <a:picLocks noChangeAspect="1"/>
          </p:cNvPicPr>
          <p:nvPr userDrawn="1"/>
        </p:nvPicPr>
        <p:blipFill>
          <a:blip r:embed="rId3">
            <a:alphaModFix amt="55000"/>
            <a:extLst>
              <a:ext uri="{28A0092B-C50C-407E-A947-70E740481C1C}">
                <a14:useLocalDpi xmlns:a14="http://schemas.microsoft.com/office/drawing/2010/main" val="0"/>
              </a:ext>
            </a:extLst>
          </a:blip>
          <a:stretch>
            <a:fillRect/>
          </a:stretch>
        </p:blipFill>
        <p:spPr>
          <a:xfrm>
            <a:off x="597632" y="540402"/>
            <a:ext cx="1080000" cy="1080000"/>
          </a:xfrm>
          <a:prstGeom prst="rect">
            <a:avLst/>
          </a:prstGeom>
        </p:spPr>
      </p:pic>
      <p:pic>
        <p:nvPicPr>
          <p:cNvPr id="15" name="Obraz 14">
            <a:extLst>
              <a:ext uri="{FF2B5EF4-FFF2-40B4-BE49-F238E27FC236}">
                <a16:creationId xmlns:a16="http://schemas.microsoft.com/office/drawing/2014/main" id="{0A433181-6EED-44B3-4822-4AF9E6BA906A}"/>
              </a:ext>
            </a:extLst>
          </p:cNvPr>
          <p:cNvPicPr>
            <a:picLocks noChangeAspect="1"/>
          </p:cNvPicPr>
          <p:nvPr userDrawn="1"/>
        </p:nvPicPr>
        <p:blipFill>
          <a:blip r:embed="rId4">
            <a:alphaModFix amt="55000"/>
            <a:extLst>
              <a:ext uri="{28A0092B-C50C-407E-A947-70E740481C1C}">
                <a14:useLocalDpi xmlns:a14="http://schemas.microsoft.com/office/drawing/2010/main" val="0"/>
              </a:ext>
            </a:extLst>
          </a:blip>
          <a:stretch>
            <a:fillRect/>
          </a:stretch>
        </p:blipFill>
        <p:spPr>
          <a:xfrm>
            <a:off x="2105788" y="540402"/>
            <a:ext cx="1080000" cy="1080000"/>
          </a:xfrm>
          <a:prstGeom prst="rect">
            <a:avLst/>
          </a:prstGeom>
        </p:spPr>
      </p:pic>
      <p:pic>
        <p:nvPicPr>
          <p:cNvPr id="16" name="Obraz 15">
            <a:extLst>
              <a:ext uri="{FF2B5EF4-FFF2-40B4-BE49-F238E27FC236}">
                <a16:creationId xmlns:a16="http://schemas.microsoft.com/office/drawing/2014/main" id="{276322E5-6025-7EA2-67FB-9F57E9210052}"/>
              </a:ext>
            </a:extLst>
          </p:cNvPr>
          <p:cNvPicPr>
            <a:picLocks noChangeAspect="1"/>
          </p:cNvPicPr>
          <p:nvPr userDrawn="1"/>
        </p:nvPicPr>
        <p:blipFill>
          <a:blip r:embed="rId5">
            <a:alphaModFix amt="55000"/>
            <a:extLst>
              <a:ext uri="{28A0092B-C50C-407E-A947-70E740481C1C}">
                <a14:useLocalDpi xmlns:a14="http://schemas.microsoft.com/office/drawing/2010/main" val="0"/>
              </a:ext>
            </a:extLst>
          </a:blip>
          <a:stretch>
            <a:fillRect/>
          </a:stretch>
        </p:blipFill>
        <p:spPr>
          <a:xfrm>
            <a:off x="3613944" y="540402"/>
            <a:ext cx="1080000" cy="1080000"/>
          </a:xfrm>
          <a:prstGeom prst="rect">
            <a:avLst/>
          </a:prstGeom>
        </p:spPr>
      </p:pic>
      <p:sp>
        <p:nvSpPr>
          <p:cNvPr id="2" name="Title 1"/>
          <p:cNvSpPr>
            <a:spLocks noGrp="1"/>
          </p:cNvSpPr>
          <p:nvPr>
            <p:ph type="ctrTitle"/>
          </p:nvPr>
        </p:nvSpPr>
        <p:spPr>
          <a:xfrm>
            <a:off x="1385877" y="3059113"/>
            <a:ext cx="7920115" cy="1107677"/>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2A3D249-6366-4532-95C2-9DDC07D17B44}" type="datetime1">
              <a:rPr lang="pl-PL" smtClean="0"/>
              <a:t>22.06.2025</a:t>
            </a:fld>
            <a:endParaRPr lang="pl-PL" dirty="0"/>
          </a:p>
        </p:txBody>
      </p:sp>
      <p:pic>
        <p:nvPicPr>
          <p:cNvPr id="8" name="Obraz 7">
            <a:extLst>
              <a:ext uri="{FF2B5EF4-FFF2-40B4-BE49-F238E27FC236}">
                <a16:creationId xmlns:a16="http://schemas.microsoft.com/office/drawing/2014/main" id="{500FFCFA-D3A4-40A4-E76C-99575547246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a:extLst>
              <a:ext uri="{FF2B5EF4-FFF2-40B4-BE49-F238E27FC236}">
                <a16:creationId xmlns:a16="http://schemas.microsoft.com/office/drawing/2014/main" id="{DC91A070-16DB-C0E1-0B7B-93924541A6E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a:extLst>
              <a:ext uri="{FF2B5EF4-FFF2-40B4-BE49-F238E27FC236}">
                <a16:creationId xmlns:a16="http://schemas.microsoft.com/office/drawing/2014/main" id="{AB280FEF-799B-B9CA-10D2-815DA71DA23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4255767286"/>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lajd końcowy">
    <p:spTree>
      <p:nvGrpSpPr>
        <p:cNvPr id="1" name=""/>
        <p:cNvGrpSpPr/>
        <p:nvPr/>
      </p:nvGrpSpPr>
      <p:grpSpPr>
        <a:xfrm>
          <a:off x="0" y="0"/>
          <a:ext cx="0" cy="0"/>
          <a:chOff x="0" y="0"/>
          <a:chExt cx="0" cy="0"/>
        </a:xfrm>
      </p:grpSpPr>
      <p:sp>
        <p:nvSpPr>
          <p:cNvPr id="12" name="Prostokąt 11">
            <a:extLst>
              <a:ext uri="{FF2B5EF4-FFF2-40B4-BE49-F238E27FC236}">
                <a16:creationId xmlns:a16="http://schemas.microsoft.com/office/drawing/2014/main" id="{F8E39A3A-22D6-B8ED-2F58-16F69704FFAA}"/>
              </a:ext>
            </a:extLst>
          </p:cNvPr>
          <p:cNvSpPr/>
          <p:nvPr userDrawn="1"/>
        </p:nvSpPr>
        <p:spPr>
          <a:xfrm>
            <a:off x="2465388" y="4500563"/>
            <a:ext cx="8226426"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Symbol zastępczy obrazu 10">
            <a:extLst>
              <a:ext uri="{FF2B5EF4-FFF2-40B4-BE49-F238E27FC236}">
                <a16:creationId xmlns:a16="http://schemas.microsoft.com/office/drawing/2014/main" id="{A760FD32-D539-3290-0E5F-1B5EF08EB2F0}"/>
              </a:ext>
            </a:extLst>
          </p:cNvPr>
          <p:cNvSpPr>
            <a:spLocks noGrp="1"/>
          </p:cNvSpPr>
          <p:nvPr>
            <p:ph type="pic" sz="quarter" idx="10"/>
          </p:nvPr>
        </p:nvSpPr>
        <p:spPr>
          <a:xfrm>
            <a:off x="1025525" y="0"/>
            <a:ext cx="8640763" cy="5221288"/>
          </a:xfrm>
          <a:custGeom>
            <a:avLst/>
            <a:gdLst>
              <a:gd name="connsiteX0" fmla="*/ 0 w 8640763"/>
              <a:gd name="connsiteY0" fmla="*/ 0 h 5221288"/>
              <a:gd name="connsiteX1" fmla="*/ 8640763 w 8640763"/>
              <a:gd name="connsiteY1" fmla="*/ 0 h 5221288"/>
              <a:gd name="connsiteX2" fmla="*/ 8640763 w 8640763"/>
              <a:gd name="connsiteY2" fmla="*/ 4500563 h 5221288"/>
              <a:gd name="connsiteX3" fmla="*/ 1439863 w 8640763"/>
              <a:gd name="connsiteY3" fmla="*/ 4500563 h 5221288"/>
              <a:gd name="connsiteX4" fmla="*/ 1439863 w 8640763"/>
              <a:gd name="connsiteY4" fmla="*/ 5221288 h 5221288"/>
              <a:gd name="connsiteX5" fmla="*/ 0 w 8640763"/>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40763" h="5221288">
                <a:moveTo>
                  <a:pt x="0" y="0"/>
                </a:moveTo>
                <a:lnTo>
                  <a:pt x="8640763" y="0"/>
                </a:lnTo>
                <a:lnTo>
                  <a:pt x="8640763" y="4500563"/>
                </a:lnTo>
                <a:lnTo>
                  <a:pt x="1439863" y="4500563"/>
                </a:lnTo>
                <a:lnTo>
                  <a:pt x="1439863"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pic>
        <p:nvPicPr>
          <p:cNvPr id="7" name="Obraz 6" descr="Obraz zawierający tekst&#10;&#10;Opis wygenerowany automatycznie">
            <a:extLst>
              <a:ext uri="{FF2B5EF4-FFF2-40B4-BE49-F238E27FC236}">
                <a16:creationId xmlns:a16="http://schemas.microsoft.com/office/drawing/2014/main" id="{3B4B8A84-3D08-244B-BF5B-6E361D1A74B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6975" y="4500563"/>
            <a:ext cx="3959225" cy="720090"/>
          </a:xfrm>
          <a:prstGeom prst="rect">
            <a:avLst/>
          </a:prstGeom>
        </p:spPr>
      </p:pic>
      <p:sp>
        <p:nvSpPr>
          <p:cNvPr id="2" name="Tytuł 1">
            <a:extLst>
              <a:ext uri="{FF2B5EF4-FFF2-40B4-BE49-F238E27FC236}">
                <a16:creationId xmlns:a16="http://schemas.microsoft.com/office/drawing/2014/main" id="{C3C397EF-E780-3941-A190-8FF660EE9016}"/>
              </a:ext>
            </a:extLst>
          </p:cNvPr>
          <p:cNvSpPr>
            <a:spLocks noGrp="1"/>
          </p:cNvSpPr>
          <p:nvPr>
            <p:ph type="title"/>
          </p:nvPr>
        </p:nvSpPr>
        <p:spPr>
          <a:xfrm>
            <a:off x="2825750" y="5593629"/>
            <a:ext cx="7559675" cy="705572"/>
          </a:xfrm>
        </p:spPr>
        <p:txBody>
          <a:bodyPr/>
          <a:lstStyle/>
          <a:p>
            <a:r>
              <a:rPr lang="pl-PL"/>
              <a:t>Kliknij, aby edytować styl</a:t>
            </a:r>
            <a:endParaRPr lang="pl-PL" dirty="0"/>
          </a:p>
        </p:txBody>
      </p:sp>
      <p:pic>
        <p:nvPicPr>
          <p:cNvPr id="8" name="Obraz 7" descr="znak Funduszy Europejskich">
            <a:extLst>
              <a:ext uri="{FF2B5EF4-FFF2-40B4-BE49-F238E27FC236}">
                <a16:creationId xmlns:a16="http://schemas.microsoft.com/office/drawing/2014/main" id="{BFD80FA4-66E0-3049-A92A-085F431CEB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9" name="Obraz 8" descr="flaga Unii Europejskie z dopiskiem dofinansowane przez Unię Europejską">
            <a:extLst>
              <a:ext uri="{FF2B5EF4-FFF2-40B4-BE49-F238E27FC236}">
                <a16:creationId xmlns:a16="http://schemas.microsoft.com/office/drawing/2014/main" id="{695F0183-048A-AF46-A850-8C265BFACC2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0" name="Obraz 9" descr="barwy RP">
            <a:extLst>
              <a:ext uri="{FF2B5EF4-FFF2-40B4-BE49-F238E27FC236}">
                <a16:creationId xmlns:a16="http://schemas.microsoft.com/office/drawing/2014/main" id="{875F5C9C-57CB-134D-A405-3BC05A23D8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2785084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5525" y="1983572"/>
            <a:ext cx="8640763" cy="4316627"/>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a:extLst>
              <a:ext uri="{FF2B5EF4-FFF2-40B4-BE49-F238E27FC236}">
                <a16:creationId xmlns:a16="http://schemas.microsoft.com/office/drawing/2014/main" id="{48CDFE25-4437-7188-EA7B-7D9DAD502275}"/>
              </a:ext>
              <a:ext uri="{C183D7F6-B498-43B3-948B-1728B52AA6E4}">
                <adec:decorative xmlns:adec="http://schemas.microsoft.com/office/drawing/2017/decorative" val="1"/>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5525" y="1983572"/>
            <a:ext cx="3959225" cy="720090"/>
          </a:xfrm>
          <a:prstGeom prst="rect">
            <a:avLst/>
          </a:prstGeom>
        </p:spPr>
      </p:pic>
      <p:sp>
        <p:nvSpPr>
          <p:cNvPr id="2" name="Title 1"/>
          <p:cNvSpPr>
            <a:spLocks noGrp="1"/>
          </p:cNvSpPr>
          <p:nvPr>
            <p:ph type="ctrTitle"/>
          </p:nvPr>
        </p:nvSpPr>
        <p:spPr>
          <a:xfrm>
            <a:off x="1385877" y="3070227"/>
            <a:ext cx="7920115" cy="1087764"/>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68EEE8EE-D7CF-4F1D-849B-3E54D1DD80B0}" type="datetime1">
              <a:rPr lang="pl-PL" smtClean="0"/>
              <a:t>22.06.2025</a:t>
            </a:fld>
            <a:endParaRPr lang="pl-PL" dirty="0"/>
          </a:p>
        </p:txBody>
      </p:sp>
      <p:pic>
        <p:nvPicPr>
          <p:cNvPr id="8" name="Obraz 7" descr="logo Funduszy Europejskich">
            <a:extLst>
              <a:ext uri="{FF2B5EF4-FFF2-40B4-BE49-F238E27FC236}">
                <a16:creationId xmlns:a16="http://schemas.microsoft.com/office/drawing/2014/main" id="{500FFCFA-D3A4-40A4-E76C-99575547246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j z dopiskiem dofinansowane przez Unię Europejską">
            <a:extLst>
              <a:ext uri="{FF2B5EF4-FFF2-40B4-BE49-F238E27FC236}">
                <a16:creationId xmlns:a16="http://schemas.microsoft.com/office/drawing/2014/main" id="{DC91A070-16DB-C0E1-0B7B-93924541A6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AB280FEF-799B-B9CA-10D2-815DA71DA23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6" name="Obraz 5">
            <a:extLst>
              <a:ext uri="{FF2B5EF4-FFF2-40B4-BE49-F238E27FC236}">
                <a16:creationId xmlns:a16="http://schemas.microsoft.com/office/drawing/2014/main" id="{039E0742-6ADE-F448-8437-7F591E1D07FA}"/>
              </a:ext>
            </a:extLst>
          </p:cNvPr>
          <p:cNvPicPr>
            <a:picLocks noChangeAspect="1"/>
          </p:cNvPicPr>
          <p:nvPr userDrawn="1"/>
        </p:nvPicPr>
        <p:blipFill>
          <a:blip r:embed="rId6">
            <a:alphaModFix amt="55000"/>
            <a:extLst>
              <a:ext uri="{28A0092B-C50C-407E-A947-70E740481C1C}">
                <a14:useLocalDpi xmlns:a14="http://schemas.microsoft.com/office/drawing/2010/main" val="0"/>
              </a:ext>
            </a:extLst>
          </a:blip>
          <a:stretch>
            <a:fillRect/>
          </a:stretch>
        </p:blipFill>
        <p:spPr>
          <a:xfrm>
            <a:off x="652757" y="1244366"/>
            <a:ext cx="381000" cy="381000"/>
          </a:xfrm>
          <a:prstGeom prst="rect">
            <a:avLst/>
          </a:prstGeom>
        </p:spPr>
      </p:pic>
      <p:pic>
        <p:nvPicPr>
          <p:cNvPr id="17" name="Obraz 16">
            <a:extLst>
              <a:ext uri="{FF2B5EF4-FFF2-40B4-BE49-F238E27FC236}">
                <a16:creationId xmlns:a16="http://schemas.microsoft.com/office/drawing/2014/main" id="{F60567DB-D582-D44E-A6AD-12B2B5F1FE7B}"/>
              </a:ext>
            </a:extLst>
          </p:cNvPr>
          <p:cNvPicPr>
            <a:picLocks noChangeAspect="1"/>
          </p:cNvPicPr>
          <p:nvPr userDrawn="1"/>
        </p:nvPicPr>
        <p:blipFill>
          <a:blip r:embed="rId7">
            <a:alphaModFix amt="55000"/>
            <a:extLst>
              <a:ext uri="{28A0092B-C50C-407E-A947-70E740481C1C}">
                <a14:useLocalDpi xmlns:a14="http://schemas.microsoft.com/office/drawing/2010/main" val="0"/>
              </a:ext>
            </a:extLst>
          </a:blip>
          <a:stretch>
            <a:fillRect/>
          </a:stretch>
        </p:blipFill>
        <p:spPr>
          <a:xfrm>
            <a:off x="1365250" y="545866"/>
            <a:ext cx="381000" cy="381000"/>
          </a:xfrm>
          <a:prstGeom prst="rect">
            <a:avLst/>
          </a:prstGeom>
        </p:spPr>
      </p:pic>
      <p:pic>
        <p:nvPicPr>
          <p:cNvPr id="19" name="Obraz 18">
            <a:extLst>
              <a:ext uri="{FF2B5EF4-FFF2-40B4-BE49-F238E27FC236}">
                <a16:creationId xmlns:a16="http://schemas.microsoft.com/office/drawing/2014/main" id="{39EEE39C-033E-F640-8C4C-E23D91BEA336}"/>
              </a:ext>
            </a:extLst>
          </p:cNvPr>
          <p:cNvPicPr>
            <a:picLocks noChangeAspect="1"/>
          </p:cNvPicPr>
          <p:nvPr userDrawn="1"/>
        </p:nvPicPr>
        <p:blipFill>
          <a:blip r:embed="rId8">
            <a:alphaModFix amt="55000"/>
            <a:extLst>
              <a:ext uri="{28A0092B-C50C-407E-A947-70E740481C1C}">
                <a14:useLocalDpi xmlns:a14="http://schemas.microsoft.com/office/drawing/2010/main" val="0"/>
              </a:ext>
            </a:extLst>
          </a:blip>
          <a:stretch>
            <a:fillRect/>
          </a:stretch>
        </p:blipFill>
        <p:spPr>
          <a:xfrm>
            <a:off x="1380511" y="1244366"/>
            <a:ext cx="381000" cy="381000"/>
          </a:xfrm>
          <a:prstGeom prst="rect">
            <a:avLst/>
          </a:prstGeom>
        </p:spPr>
      </p:pic>
      <p:pic>
        <p:nvPicPr>
          <p:cNvPr id="21" name="Obraz 20">
            <a:extLst>
              <a:ext uri="{FF2B5EF4-FFF2-40B4-BE49-F238E27FC236}">
                <a16:creationId xmlns:a16="http://schemas.microsoft.com/office/drawing/2014/main" id="{C169AC8E-96EA-1048-803E-97D6CEE5E102}"/>
              </a:ext>
            </a:extLst>
          </p:cNvPr>
          <p:cNvPicPr>
            <a:picLocks noChangeAspect="1"/>
          </p:cNvPicPr>
          <p:nvPr userDrawn="1"/>
        </p:nvPicPr>
        <p:blipFill>
          <a:blip r:embed="rId9">
            <a:alphaModFix amt="55000"/>
            <a:extLst>
              <a:ext uri="{28A0092B-C50C-407E-A947-70E740481C1C}">
                <a14:useLocalDpi xmlns:a14="http://schemas.microsoft.com/office/drawing/2010/main" val="0"/>
              </a:ext>
            </a:extLst>
          </a:blip>
          <a:stretch>
            <a:fillRect/>
          </a:stretch>
        </p:blipFill>
        <p:spPr>
          <a:xfrm>
            <a:off x="4265786" y="538288"/>
            <a:ext cx="381000" cy="381000"/>
          </a:xfrm>
          <a:prstGeom prst="rect">
            <a:avLst/>
          </a:prstGeom>
        </p:spPr>
      </p:pic>
      <p:pic>
        <p:nvPicPr>
          <p:cNvPr id="23" name="Obraz 22">
            <a:extLst>
              <a:ext uri="{FF2B5EF4-FFF2-40B4-BE49-F238E27FC236}">
                <a16:creationId xmlns:a16="http://schemas.microsoft.com/office/drawing/2014/main" id="{D5D90F56-CFD2-1A40-B479-B556FC2D370D}"/>
              </a:ext>
            </a:extLst>
          </p:cNvPr>
          <p:cNvPicPr>
            <a:picLocks noChangeAspect="1"/>
          </p:cNvPicPr>
          <p:nvPr userDrawn="1"/>
        </p:nvPicPr>
        <p:blipFill>
          <a:blip r:embed="rId10">
            <a:alphaModFix amt="55000"/>
            <a:extLst>
              <a:ext uri="{28A0092B-C50C-407E-A947-70E740481C1C}">
                <a14:useLocalDpi xmlns:a14="http://schemas.microsoft.com/office/drawing/2010/main" val="0"/>
              </a:ext>
            </a:extLst>
          </a:blip>
          <a:stretch>
            <a:fillRect/>
          </a:stretch>
        </p:blipFill>
        <p:spPr>
          <a:xfrm>
            <a:off x="644525" y="545866"/>
            <a:ext cx="381000" cy="381000"/>
          </a:xfrm>
          <a:prstGeom prst="rect">
            <a:avLst/>
          </a:prstGeom>
        </p:spPr>
      </p:pic>
      <p:pic>
        <p:nvPicPr>
          <p:cNvPr id="25" name="Obraz 24">
            <a:extLst>
              <a:ext uri="{FF2B5EF4-FFF2-40B4-BE49-F238E27FC236}">
                <a16:creationId xmlns:a16="http://schemas.microsoft.com/office/drawing/2014/main" id="{48E96C1A-FA5C-A24F-9872-8608B9B3BC4F}"/>
              </a:ext>
            </a:extLst>
          </p:cNvPr>
          <p:cNvPicPr>
            <a:picLocks noChangeAspect="1"/>
          </p:cNvPicPr>
          <p:nvPr userDrawn="1"/>
        </p:nvPicPr>
        <p:blipFill>
          <a:blip r:embed="rId11">
            <a:alphaModFix amt="55000"/>
            <a:extLst>
              <a:ext uri="{28A0092B-C50C-407E-A947-70E740481C1C}">
                <a14:useLocalDpi xmlns:a14="http://schemas.microsoft.com/office/drawing/2010/main" val="0"/>
              </a:ext>
            </a:extLst>
          </a:blip>
          <a:stretch>
            <a:fillRect/>
          </a:stretch>
        </p:blipFill>
        <p:spPr>
          <a:xfrm>
            <a:off x="2104293" y="1254829"/>
            <a:ext cx="381000" cy="381000"/>
          </a:xfrm>
          <a:prstGeom prst="rect">
            <a:avLst/>
          </a:prstGeom>
        </p:spPr>
      </p:pic>
      <p:pic>
        <p:nvPicPr>
          <p:cNvPr id="27" name="Obraz 26">
            <a:extLst>
              <a:ext uri="{FF2B5EF4-FFF2-40B4-BE49-F238E27FC236}">
                <a16:creationId xmlns:a16="http://schemas.microsoft.com/office/drawing/2014/main" id="{28B2440F-CBE5-784D-ADC8-E797F64F472B}"/>
              </a:ext>
            </a:extLst>
          </p:cNvPr>
          <p:cNvPicPr>
            <a:picLocks noChangeAspect="1"/>
          </p:cNvPicPr>
          <p:nvPr userDrawn="1"/>
        </p:nvPicPr>
        <p:blipFill>
          <a:blip r:embed="rId12">
            <a:alphaModFix amt="55000"/>
            <a:extLst>
              <a:ext uri="{28A0092B-C50C-407E-A947-70E740481C1C}">
                <a14:useLocalDpi xmlns:a14="http://schemas.microsoft.com/office/drawing/2010/main" val="0"/>
              </a:ext>
            </a:extLst>
          </a:blip>
          <a:stretch>
            <a:fillRect/>
          </a:stretch>
        </p:blipFill>
        <p:spPr>
          <a:xfrm>
            <a:off x="2814637" y="543567"/>
            <a:ext cx="381000" cy="381000"/>
          </a:xfrm>
          <a:prstGeom prst="rect">
            <a:avLst/>
          </a:prstGeom>
        </p:spPr>
      </p:pic>
      <p:pic>
        <p:nvPicPr>
          <p:cNvPr id="29" name="Obraz 28">
            <a:extLst>
              <a:ext uri="{FF2B5EF4-FFF2-40B4-BE49-F238E27FC236}">
                <a16:creationId xmlns:a16="http://schemas.microsoft.com/office/drawing/2014/main" id="{1C717A0E-10D0-FA43-BF65-49909BDCEAFA}"/>
              </a:ext>
            </a:extLst>
          </p:cNvPr>
          <p:cNvPicPr>
            <a:picLocks noChangeAspect="1"/>
          </p:cNvPicPr>
          <p:nvPr userDrawn="1"/>
        </p:nvPicPr>
        <p:blipFill>
          <a:blip r:embed="rId13">
            <a:alphaModFix amt="55000"/>
            <a:extLst>
              <a:ext uri="{28A0092B-C50C-407E-A947-70E740481C1C}">
                <a14:useLocalDpi xmlns:a14="http://schemas.microsoft.com/office/drawing/2010/main" val="0"/>
              </a:ext>
            </a:extLst>
          </a:blip>
          <a:stretch>
            <a:fillRect/>
          </a:stretch>
        </p:blipFill>
        <p:spPr>
          <a:xfrm>
            <a:off x="3537018" y="535269"/>
            <a:ext cx="381000" cy="381000"/>
          </a:xfrm>
          <a:prstGeom prst="rect">
            <a:avLst/>
          </a:prstGeom>
        </p:spPr>
      </p:pic>
      <p:pic>
        <p:nvPicPr>
          <p:cNvPr id="31" name="Obraz 30">
            <a:extLst>
              <a:ext uri="{FF2B5EF4-FFF2-40B4-BE49-F238E27FC236}">
                <a16:creationId xmlns:a16="http://schemas.microsoft.com/office/drawing/2014/main" id="{A2891D6F-956C-9342-B2BB-C701A5BC5154}"/>
              </a:ext>
            </a:extLst>
          </p:cNvPr>
          <p:cNvPicPr>
            <a:picLocks noChangeAspect="1"/>
          </p:cNvPicPr>
          <p:nvPr userDrawn="1"/>
        </p:nvPicPr>
        <p:blipFill>
          <a:blip r:embed="rId14">
            <a:alphaModFix amt="55000"/>
            <a:extLst>
              <a:ext uri="{28A0092B-C50C-407E-A947-70E740481C1C}">
                <a14:useLocalDpi xmlns:a14="http://schemas.microsoft.com/office/drawing/2010/main" val="0"/>
              </a:ext>
            </a:extLst>
          </a:blip>
          <a:stretch>
            <a:fillRect/>
          </a:stretch>
        </p:blipFill>
        <p:spPr>
          <a:xfrm>
            <a:off x="2092256" y="531095"/>
            <a:ext cx="381000" cy="381000"/>
          </a:xfrm>
          <a:prstGeom prst="rect">
            <a:avLst/>
          </a:prstGeom>
        </p:spPr>
      </p:pic>
      <p:pic>
        <p:nvPicPr>
          <p:cNvPr id="33" name="Obraz 32">
            <a:extLst>
              <a:ext uri="{FF2B5EF4-FFF2-40B4-BE49-F238E27FC236}">
                <a16:creationId xmlns:a16="http://schemas.microsoft.com/office/drawing/2014/main" id="{7DE0C268-A93E-1C47-9AA3-10F1F10D0971}"/>
              </a:ext>
            </a:extLst>
          </p:cNvPr>
          <p:cNvPicPr>
            <a:picLocks noChangeAspect="1"/>
          </p:cNvPicPr>
          <p:nvPr userDrawn="1"/>
        </p:nvPicPr>
        <p:blipFill>
          <a:blip r:embed="rId15">
            <a:alphaModFix amt="55000"/>
            <a:extLst>
              <a:ext uri="{28A0092B-C50C-407E-A947-70E740481C1C}">
                <a14:useLocalDpi xmlns:a14="http://schemas.microsoft.com/office/drawing/2010/main" val="0"/>
              </a:ext>
            </a:extLst>
          </a:blip>
          <a:stretch>
            <a:fillRect/>
          </a:stretch>
        </p:blipFill>
        <p:spPr>
          <a:xfrm>
            <a:off x="3534802" y="1251987"/>
            <a:ext cx="381000" cy="381000"/>
          </a:xfrm>
          <a:prstGeom prst="rect">
            <a:avLst/>
          </a:prstGeom>
        </p:spPr>
      </p:pic>
      <p:pic>
        <p:nvPicPr>
          <p:cNvPr id="35" name="Obraz 34">
            <a:extLst>
              <a:ext uri="{FF2B5EF4-FFF2-40B4-BE49-F238E27FC236}">
                <a16:creationId xmlns:a16="http://schemas.microsoft.com/office/drawing/2014/main" id="{45508241-FE91-D847-8686-4F72BD314220}"/>
              </a:ext>
            </a:extLst>
          </p:cNvPr>
          <p:cNvPicPr>
            <a:picLocks noChangeAspect="1"/>
          </p:cNvPicPr>
          <p:nvPr userDrawn="1"/>
        </p:nvPicPr>
        <p:blipFill>
          <a:blip r:embed="rId16">
            <a:alphaModFix amt="55000"/>
            <a:extLst>
              <a:ext uri="{28A0092B-C50C-407E-A947-70E740481C1C}">
                <a14:useLocalDpi xmlns:a14="http://schemas.microsoft.com/office/drawing/2010/main" val="0"/>
              </a:ext>
            </a:extLst>
          </a:blip>
          <a:stretch>
            <a:fillRect/>
          </a:stretch>
        </p:blipFill>
        <p:spPr>
          <a:xfrm>
            <a:off x="4265613" y="1250549"/>
            <a:ext cx="381000" cy="381000"/>
          </a:xfrm>
          <a:prstGeom prst="rect">
            <a:avLst/>
          </a:prstGeom>
        </p:spPr>
      </p:pic>
      <p:pic>
        <p:nvPicPr>
          <p:cNvPr id="37" name="Obraz 36">
            <a:extLst>
              <a:ext uri="{FF2B5EF4-FFF2-40B4-BE49-F238E27FC236}">
                <a16:creationId xmlns:a16="http://schemas.microsoft.com/office/drawing/2014/main" id="{EB9A3203-260A-FA4A-9526-A6276A5756DA}"/>
              </a:ext>
            </a:extLst>
          </p:cNvPr>
          <p:cNvPicPr>
            <a:picLocks noChangeAspect="1"/>
          </p:cNvPicPr>
          <p:nvPr userDrawn="1"/>
        </p:nvPicPr>
        <p:blipFill>
          <a:blip r:embed="rId17">
            <a:alphaModFix amt="55000"/>
            <a:extLst>
              <a:ext uri="{28A0092B-C50C-407E-A947-70E740481C1C}">
                <a14:useLocalDpi xmlns:a14="http://schemas.microsoft.com/office/drawing/2010/main" val="0"/>
              </a:ext>
            </a:extLst>
          </a:blip>
          <a:stretch>
            <a:fillRect/>
          </a:stretch>
        </p:blipFill>
        <p:spPr>
          <a:xfrm>
            <a:off x="2814637" y="1250549"/>
            <a:ext cx="381000" cy="381000"/>
          </a:xfrm>
          <a:prstGeom prst="rect">
            <a:avLst/>
          </a:prstGeom>
        </p:spPr>
      </p:pic>
    </p:spTree>
    <p:extLst>
      <p:ext uri="{BB962C8B-B14F-4D97-AF65-F5344CB8AC3E}">
        <p14:creationId xmlns:p14="http://schemas.microsoft.com/office/powerpoint/2010/main" val="3586026018"/>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lajd tytułowy (krótki tytuł)">
    <p:spTree>
      <p:nvGrpSpPr>
        <p:cNvPr id="1" name=""/>
        <p:cNvGrpSpPr/>
        <p:nvPr/>
      </p:nvGrpSpPr>
      <p:grpSpPr>
        <a:xfrm>
          <a:off x="0" y="0"/>
          <a:ext cx="0" cy="0"/>
          <a:chOff x="0" y="0"/>
          <a:chExt cx="0" cy="0"/>
        </a:xfrm>
      </p:grpSpPr>
      <p:sp>
        <p:nvSpPr>
          <p:cNvPr id="17" name="Symbol zastępczy obrazu 16">
            <a:extLst>
              <a:ext uri="{FF2B5EF4-FFF2-40B4-BE49-F238E27FC236}">
                <a16:creationId xmlns:a16="http://schemas.microsoft.com/office/drawing/2014/main" id="{69383BDA-94B1-6FB6-27E3-0CC3DEDF5AF5}"/>
              </a:ext>
            </a:extLst>
          </p:cNvPr>
          <p:cNvSpPr>
            <a:spLocks noGrp="1"/>
          </p:cNvSpPr>
          <p:nvPr>
            <p:ph type="pic" sz="quarter" idx="11"/>
          </p:nvPr>
        </p:nvSpPr>
        <p:spPr>
          <a:xfrm>
            <a:off x="0" y="0"/>
            <a:ext cx="6784975" cy="5221288"/>
          </a:xfrm>
          <a:custGeom>
            <a:avLst/>
            <a:gdLst>
              <a:gd name="connsiteX0" fmla="*/ 0 w 6784975"/>
              <a:gd name="connsiteY0" fmla="*/ 0 h 5221288"/>
              <a:gd name="connsiteX1" fmla="*/ 6784975 w 6784975"/>
              <a:gd name="connsiteY1" fmla="*/ 0 h 5221288"/>
              <a:gd name="connsiteX2" fmla="*/ 6784975 w 6784975"/>
              <a:gd name="connsiteY2" fmla="*/ 4500563 h 5221288"/>
              <a:gd name="connsiteX3" fmla="*/ 2825750 w 6784975"/>
              <a:gd name="connsiteY3" fmla="*/ 4500563 h 5221288"/>
              <a:gd name="connsiteX4" fmla="*/ 2825750 w 6784975"/>
              <a:gd name="connsiteY4" fmla="*/ 5221288 h 5221288"/>
              <a:gd name="connsiteX5" fmla="*/ 0 w 6784975"/>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4975" h="5221288">
                <a:moveTo>
                  <a:pt x="0" y="0"/>
                </a:moveTo>
                <a:lnTo>
                  <a:pt x="6784975" y="0"/>
                </a:lnTo>
                <a:lnTo>
                  <a:pt x="6784975" y="4500563"/>
                </a:lnTo>
                <a:lnTo>
                  <a:pt x="2825750" y="4500563"/>
                </a:lnTo>
                <a:lnTo>
                  <a:pt x="2825750"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dirty="0"/>
              <a:t>Kliknij ikonę, aby dodać obraz</a:t>
            </a:r>
          </a:p>
        </p:txBody>
      </p:sp>
      <p:sp>
        <p:nvSpPr>
          <p:cNvPr id="13" name="Prostokąt 12">
            <a:extLst>
              <a:ext uri="{FF2B5EF4-FFF2-40B4-BE49-F238E27FC236}">
                <a16:creationId xmlns:a16="http://schemas.microsoft.com/office/drawing/2014/main" id="{38965D1A-9BC8-2AB7-6B73-C2BBDA5D66AA}"/>
              </a:ext>
            </a:extLst>
          </p:cNvPr>
          <p:cNvSpPr/>
          <p:nvPr userDrawn="1"/>
        </p:nvSpPr>
        <p:spPr>
          <a:xfrm>
            <a:off x="2825750" y="4500563"/>
            <a:ext cx="6840538"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p:nvPr>
        </p:nvSpPr>
        <p:spPr>
          <a:xfrm>
            <a:off x="3172808" y="5579563"/>
            <a:ext cx="6133117" cy="648546"/>
          </a:xfrm>
        </p:spPr>
        <p:txBody>
          <a:bodyPr anchor="t" anchorCtr="0">
            <a:normAutofit/>
          </a:bodyPr>
          <a:lstStyle>
            <a:lvl1pPr algn="l">
              <a:lnSpc>
                <a:spcPts val="3500"/>
              </a:lnSpc>
              <a:defRPr sz="2800"/>
            </a:lvl1pPr>
          </a:lstStyle>
          <a:p>
            <a:r>
              <a:rPr lang="pl-PL"/>
              <a:t>Kliknij, aby edytować styl</a:t>
            </a:r>
            <a:endParaRPr lang="en-US" dirty="0"/>
          </a:p>
        </p:txBody>
      </p:sp>
      <p:sp>
        <p:nvSpPr>
          <p:cNvPr id="4" name="Date Placeholder 3"/>
          <p:cNvSpPr>
            <a:spLocks noGrp="1"/>
          </p:cNvSpPr>
          <p:nvPr>
            <p:ph type="dt" sz="half" idx="10"/>
          </p:nvPr>
        </p:nvSpPr>
        <p:spPr>
          <a:xfrm>
            <a:off x="7866444" y="539750"/>
            <a:ext cx="1799844" cy="366725"/>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857886D-A165-4D54-8DB0-CE6586ECA8EC}" type="datetime1">
              <a:rPr lang="pl-PL" smtClean="0"/>
              <a:t>22.06.2025</a:t>
            </a:fld>
            <a:endParaRPr lang="pl-PL" dirty="0"/>
          </a:p>
        </p:txBody>
      </p:sp>
      <p:pic>
        <p:nvPicPr>
          <p:cNvPr id="8" name="Obraz 7" descr="logo Funduszy Europejskich">
            <a:extLst>
              <a:ext uri="{FF2B5EF4-FFF2-40B4-BE49-F238E27FC236}">
                <a16:creationId xmlns:a16="http://schemas.microsoft.com/office/drawing/2014/main" id="{70B23A41-17AB-76D8-3EFE-38FC22C5B5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 z dopiskiem dofinansowane przez Unię Europejską">
            <a:extLst>
              <a:ext uri="{FF2B5EF4-FFF2-40B4-BE49-F238E27FC236}">
                <a16:creationId xmlns:a16="http://schemas.microsoft.com/office/drawing/2014/main" id="{E8AB2AB5-3131-C310-7606-68997985114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7C93677B-A16E-82CA-7FC4-B6B51516070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18" name="Obraz 17" descr="Obraz zawierający tekst&#10;&#10;Opis wygenerowany automatycznie">
            <a:extLst>
              <a:ext uri="{FF2B5EF4-FFF2-40B4-BE49-F238E27FC236}">
                <a16:creationId xmlns:a16="http://schemas.microsoft.com/office/drawing/2014/main" id="{EB4DB370-BCB9-D1E9-5613-5A9DCA5F311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825750" y="4500563"/>
            <a:ext cx="3959225" cy="720090"/>
          </a:xfrm>
          <a:prstGeom prst="rect">
            <a:avLst/>
          </a:prstGeom>
        </p:spPr>
      </p:pic>
    </p:spTree>
    <p:extLst>
      <p:ext uri="{BB962C8B-B14F-4D97-AF65-F5344CB8AC3E}">
        <p14:creationId xmlns:p14="http://schemas.microsoft.com/office/powerpoint/2010/main" val="163393511"/>
      </p:ext>
    </p:extLst>
  </p:cSld>
  <p:clrMapOvr>
    <a:masterClrMapping/>
  </p:clrMapOvr>
  <p:extLst>
    <p:ext uri="{DCECCB84-F9BA-43D5-87BE-67443E8EF086}">
      <p15:sldGuideLst xmlns:p15="http://schemas.microsoft.com/office/powerpoint/2012/main">
        <p15:guide id="1" pos="192"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lajd tytuł sekcji">
    <p:spTree>
      <p:nvGrpSpPr>
        <p:cNvPr id="1" name=""/>
        <p:cNvGrpSpPr/>
        <p:nvPr/>
      </p:nvGrpSpPr>
      <p:grpSpPr>
        <a:xfrm>
          <a:off x="0" y="0"/>
          <a:ext cx="0" cy="0"/>
          <a:chOff x="0" y="0"/>
          <a:chExt cx="0" cy="0"/>
        </a:xfrm>
      </p:grpSpPr>
      <p:sp>
        <p:nvSpPr>
          <p:cNvPr id="10" name="Prostokąt 9">
            <a:extLst>
              <a:ext uri="{FF2B5EF4-FFF2-40B4-BE49-F238E27FC236}">
                <a16:creationId xmlns:a16="http://schemas.microsoft.com/office/drawing/2014/main" id="{0D1F565A-4734-6B49-4F72-233C397DE031}"/>
              </a:ext>
            </a:extLst>
          </p:cNvPr>
          <p:cNvSpPr/>
          <p:nvPr userDrawn="1"/>
        </p:nvSpPr>
        <p:spPr>
          <a:xfrm>
            <a:off x="2825749" y="4500563"/>
            <a:ext cx="7196139" cy="21595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Symbol zastępczy obrazu 8">
            <a:extLst>
              <a:ext uri="{FF2B5EF4-FFF2-40B4-BE49-F238E27FC236}">
                <a16:creationId xmlns:a16="http://schemas.microsoft.com/office/drawing/2014/main" id="{12E8330A-FFD8-2BBA-E745-7200C0738BE5}"/>
              </a:ext>
            </a:extLst>
          </p:cNvPr>
          <p:cNvSpPr>
            <a:spLocks noGrp="1"/>
          </p:cNvSpPr>
          <p:nvPr>
            <p:ph type="pic" sz="quarter" idx="10"/>
          </p:nvPr>
        </p:nvSpPr>
        <p:spPr>
          <a:xfrm>
            <a:off x="669925" y="0"/>
            <a:ext cx="6835775" cy="4859338"/>
          </a:xfrm>
          <a:custGeom>
            <a:avLst/>
            <a:gdLst>
              <a:gd name="connsiteX0" fmla="*/ 0 w 6835775"/>
              <a:gd name="connsiteY0" fmla="*/ 0 h 4859338"/>
              <a:gd name="connsiteX1" fmla="*/ 6835775 w 6835775"/>
              <a:gd name="connsiteY1" fmla="*/ 0 h 4859338"/>
              <a:gd name="connsiteX2" fmla="*/ 6835775 w 6835775"/>
              <a:gd name="connsiteY2" fmla="*/ 4500563 h 4859338"/>
              <a:gd name="connsiteX3" fmla="*/ 2155824 w 6835775"/>
              <a:gd name="connsiteY3" fmla="*/ 4500563 h 4859338"/>
              <a:gd name="connsiteX4" fmla="*/ 2155824 w 6835775"/>
              <a:gd name="connsiteY4" fmla="*/ 4859338 h 4859338"/>
              <a:gd name="connsiteX5" fmla="*/ 0 w 6835775"/>
              <a:gd name="connsiteY5" fmla="*/ 4859338 h 485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5775" h="4859338">
                <a:moveTo>
                  <a:pt x="0" y="0"/>
                </a:moveTo>
                <a:lnTo>
                  <a:pt x="6835775" y="0"/>
                </a:lnTo>
                <a:lnTo>
                  <a:pt x="6835775" y="4500563"/>
                </a:lnTo>
                <a:lnTo>
                  <a:pt x="2155824" y="4500563"/>
                </a:lnTo>
                <a:lnTo>
                  <a:pt x="2155824" y="4859338"/>
                </a:lnTo>
                <a:lnTo>
                  <a:pt x="0" y="485933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sp>
        <p:nvSpPr>
          <p:cNvPr id="5" name="Prostokąt 4">
            <a:extLst>
              <a:ext uri="{FF2B5EF4-FFF2-40B4-BE49-F238E27FC236}">
                <a16:creationId xmlns:a16="http://schemas.microsoft.com/office/drawing/2014/main" id="{7BF7E1EF-0AB1-F3B1-F5CD-6A2AA3056193}"/>
              </a:ext>
            </a:extLst>
          </p:cNvPr>
          <p:cNvSpPr/>
          <p:nvPr userDrawn="1"/>
        </p:nvSpPr>
        <p:spPr>
          <a:xfrm>
            <a:off x="3905250" y="4500562"/>
            <a:ext cx="3600449" cy="359395"/>
          </a:xfrm>
          <a:prstGeom prst="rect">
            <a:avLst/>
          </a:prstGeom>
          <a:solidFill>
            <a:srgbClr val="005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 name="Prostokąt 5">
            <a:extLst>
              <a:ext uri="{FF2B5EF4-FFF2-40B4-BE49-F238E27FC236}">
                <a16:creationId xmlns:a16="http://schemas.microsoft.com/office/drawing/2014/main" id="{03E2C530-5988-0861-50D8-1C7FE1662A60}"/>
              </a:ext>
            </a:extLst>
          </p:cNvPr>
          <p:cNvSpPr/>
          <p:nvPr userDrawn="1"/>
        </p:nvSpPr>
        <p:spPr>
          <a:xfrm>
            <a:off x="2825751" y="4500561"/>
            <a:ext cx="1079500" cy="358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p:nvPr>
        </p:nvSpPr>
        <p:spPr>
          <a:xfrm>
            <a:off x="3186113" y="5195719"/>
            <a:ext cx="6480176" cy="1320421"/>
          </a:xfrm>
        </p:spPr>
        <p:txBody>
          <a:bodyPr anchor="t" anchorCtr="0">
            <a:normAutofit/>
          </a:bodyPr>
          <a:lstStyle>
            <a:lvl1pPr algn="l">
              <a:lnSpc>
                <a:spcPts val="3500"/>
              </a:lnSpc>
              <a:defRPr sz="2800"/>
            </a:lvl1pPr>
          </a:lstStyle>
          <a:p>
            <a:r>
              <a:rPr lang="pl-PL"/>
              <a:t>Kliknij, aby edytować styl</a:t>
            </a:r>
            <a:endParaRPr lang="en-US" dirty="0"/>
          </a:p>
        </p:txBody>
      </p:sp>
    </p:spTree>
    <p:extLst>
      <p:ext uri="{BB962C8B-B14F-4D97-AF65-F5344CB8AC3E}">
        <p14:creationId xmlns:p14="http://schemas.microsoft.com/office/powerpoint/2010/main" val="1007901643"/>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Slajd - tytuł + zawartość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dirty="0"/>
              <a:t>Kliknij, aby edytować style wzorca tekstu</a:t>
            </a:r>
          </a:p>
          <a:p>
            <a:pPr lvl="1"/>
            <a:r>
              <a:rPr lang="pl-PL" dirty="0"/>
              <a:t>Drugi poziom</a:t>
            </a:r>
          </a:p>
          <a:p>
            <a:pPr lvl="2"/>
            <a:r>
              <a:rPr lang="pl-PL" dirty="0"/>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905279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Slajd - tytuł + 2 elementy zawartości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a:t>Kliknij, aby edytować style wzorca tekstu</a:t>
            </a:r>
          </a:p>
          <a:p>
            <a:pPr lvl="1"/>
            <a:r>
              <a:rPr lang="pl-PL"/>
              <a:t>Drugi poziom</a:t>
            </a:r>
          </a:p>
          <a:p>
            <a:pPr lvl="2"/>
            <a:r>
              <a:rPr lang="pl-PL"/>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313400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lajd - tytuł + zdjęcie + zawartość z paskiem">
    <p:spTree>
      <p:nvGrpSpPr>
        <p:cNvPr id="1" name=""/>
        <p:cNvGrpSpPr/>
        <p:nvPr/>
      </p:nvGrpSpPr>
      <p:grpSpPr>
        <a:xfrm>
          <a:off x="0" y="0"/>
          <a:ext cx="0" cy="0"/>
          <a:chOff x="0" y="0"/>
          <a:chExt cx="0" cy="0"/>
        </a:xfrm>
      </p:grpSpPr>
      <p:sp>
        <p:nvSpPr>
          <p:cNvPr id="2" name="Title 1"/>
          <p:cNvSpPr>
            <a:spLocks noGrp="1"/>
          </p:cNvSpPr>
          <p:nvPr>
            <p:ph type="title"/>
          </p:nvPr>
        </p:nvSpPr>
        <p:spPr>
          <a:xfrm>
            <a:off x="5345906" y="899836"/>
            <a:ext cx="4320000" cy="1080001"/>
          </a:xfrm>
        </p:spPr>
        <p:txBody>
          <a:bodyPr/>
          <a:lstStyle/>
          <a:p>
            <a:r>
              <a:rPr lang="pl-PL"/>
              <a:t>Kliknij, aby edytować styl</a:t>
            </a:r>
            <a:endParaRPr lang="en-US" dirty="0"/>
          </a:p>
        </p:txBody>
      </p:sp>
      <p:sp>
        <p:nvSpPr>
          <p:cNvPr id="3" name="Content Placeholder 2"/>
          <p:cNvSpPr>
            <a:spLocks noGrp="1"/>
          </p:cNvSpPr>
          <p:nvPr>
            <p:ph sz="half" idx="1"/>
          </p:nvPr>
        </p:nvSpPr>
        <p:spPr>
          <a:xfrm>
            <a:off x="5345906" y="1979837"/>
            <a:ext cx="4320382" cy="4680002"/>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7" name="Symbol zastępczy obrazu 6">
            <a:extLst>
              <a:ext uri="{FF2B5EF4-FFF2-40B4-BE49-F238E27FC236}">
                <a16:creationId xmlns:a16="http://schemas.microsoft.com/office/drawing/2014/main" id="{E681B9F9-7BA5-2D43-A1BD-8AF5D0250636}"/>
              </a:ext>
            </a:extLst>
          </p:cNvPr>
          <p:cNvSpPr>
            <a:spLocks noGrp="1"/>
          </p:cNvSpPr>
          <p:nvPr>
            <p:ph type="pic" sz="quarter" idx="11"/>
          </p:nvPr>
        </p:nvSpPr>
        <p:spPr>
          <a:xfrm>
            <a:off x="0" y="900113"/>
            <a:ext cx="4986338" cy="5759726"/>
          </a:xfrm>
          <a:solidFill>
            <a:schemeClr val="bg1">
              <a:lumMod val="95000"/>
            </a:schemeClr>
          </a:solidFill>
        </p:spPr>
        <p:txBody>
          <a:bodyPr anchor="ctr" anchorCtr="0"/>
          <a:lstStyle>
            <a:lvl1pPr algn="ctr">
              <a:buFont typeface="Arial" panose="020B0604020202020204" pitchFamily="34" charset="0"/>
              <a:buNone/>
              <a:defRPr sz="1000"/>
            </a:lvl1pPr>
          </a:lstStyle>
          <a:p>
            <a:r>
              <a:rPr lang="pl-PL"/>
              <a:t>Kliknij ikonę, aby dodać obraz</a:t>
            </a:r>
            <a:endParaRPr lang="pl-PL" dirty="0"/>
          </a:p>
        </p:txBody>
      </p:sp>
    </p:spTree>
    <p:extLst>
      <p:ext uri="{BB962C8B-B14F-4D97-AF65-F5344CB8AC3E}">
        <p14:creationId xmlns:p14="http://schemas.microsoft.com/office/powerpoint/2010/main" val="145398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reserve="1">
  <p:cSld name="1_Slajd - tytuł + zawartość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630E28BA-19A4-6182-CE10-65107EDF6B75}"/>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169991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 preserve="1">
  <p:cSld name="1_Slajd - tytuł + 2 elementy zawartości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dirty="0"/>
              <a:t>Kliknij, aby edytować style wzorca tekstu</a:t>
            </a:r>
          </a:p>
          <a:p>
            <a:pPr lvl="1"/>
            <a:r>
              <a:rPr lang="pl-PL" dirty="0"/>
              <a:t>Drugi poziom</a:t>
            </a:r>
          </a:p>
          <a:p>
            <a:pPr lvl="2"/>
            <a:r>
              <a:rPr lang="pl-PL" dirty="0"/>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A72189C-757E-47DF-313E-E0F36399C09C}"/>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E363107C-97A9-9A5D-A2A2-E6ABB7ED4C62}"/>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2895970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5525" y="899836"/>
            <a:ext cx="8640381" cy="1080001"/>
          </a:xfrm>
          <a:prstGeom prst="rect">
            <a:avLst/>
          </a:prstGeom>
        </p:spPr>
        <p:txBody>
          <a:bodyPr vert="horz" lIns="0" tIns="0" rIns="0" bIns="0" rtlCol="0" anchor="t" anchorCtr="0">
            <a:normAutofit/>
          </a:bodyPr>
          <a:lstStyle/>
          <a:p>
            <a:r>
              <a:rPr lang="pl-PL" dirty="0"/>
              <a:t>Kliknij, aby edytować styl</a:t>
            </a:r>
            <a:endParaRPr lang="en-US" dirty="0"/>
          </a:p>
        </p:txBody>
      </p:sp>
      <p:sp>
        <p:nvSpPr>
          <p:cNvPr id="3" name="Text Placeholder 2"/>
          <p:cNvSpPr>
            <a:spLocks noGrp="1"/>
          </p:cNvSpPr>
          <p:nvPr>
            <p:ph type="body" idx="1"/>
          </p:nvPr>
        </p:nvSpPr>
        <p:spPr>
          <a:xfrm>
            <a:off x="1025907" y="1979837"/>
            <a:ext cx="8640382" cy="4680002"/>
          </a:xfrm>
          <a:prstGeom prst="rect">
            <a:avLst/>
          </a:prstGeom>
        </p:spPr>
        <p:txBody>
          <a:bodyPr vert="horz" lIns="0" tIns="0" rIns="0" bIns="0" rtlCol="0">
            <a:normAutofit/>
          </a:bodyPr>
          <a:lstStyle/>
          <a:p>
            <a:pPr lvl="0"/>
            <a:r>
              <a:rPr lang="pl-PL" dirty="0"/>
              <a:t>Kliknij, aby edytować style wzorca tekstu</a:t>
            </a:r>
          </a:p>
          <a:p>
            <a:pPr lvl="1"/>
            <a:r>
              <a:rPr lang="pl-PL" dirty="0"/>
              <a:t>Drugi poziom</a:t>
            </a:r>
          </a:p>
          <a:p>
            <a:pPr lvl="2"/>
            <a:r>
              <a:rPr lang="pl-PL" dirty="0"/>
              <a:t>Trzeci poziom</a:t>
            </a:r>
            <a:endParaRPr lang="en-US" dirty="0"/>
          </a:p>
        </p:txBody>
      </p:sp>
      <p:sp>
        <p:nvSpPr>
          <p:cNvPr id="10" name="Prostokąt 9">
            <a:extLst>
              <a:ext uri="{FF2B5EF4-FFF2-40B4-BE49-F238E27FC236}">
                <a16:creationId xmlns:a16="http://schemas.microsoft.com/office/drawing/2014/main" id="{617E16B8-2BD0-D12E-978E-94E428DF9717}"/>
              </a:ext>
            </a:extLst>
          </p:cNvPr>
          <p:cNvSpPr/>
          <p:nvPr userDrawn="1"/>
        </p:nvSpPr>
        <p:spPr>
          <a:xfrm>
            <a:off x="1025870" y="0"/>
            <a:ext cx="1080742" cy="1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Prostokąt 11">
            <a:extLst>
              <a:ext uri="{FF2B5EF4-FFF2-40B4-BE49-F238E27FC236}">
                <a16:creationId xmlns:a16="http://schemas.microsoft.com/office/drawing/2014/main" id="{662915FD-1FF3-5CF3-5C57-034114B5E6A2}"/>
              </a:ext>
            </a:extLst>
          </p:cNvPr>
          <p:cNvSpPr/>
          <p:nvPr userDrawn="1"/>
        </p:nvSpPr>
        <p:spPr>
          <a:xfrm>
            <a:off x="2106612" y="0"/>
            <a:ext cx="7559293"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 name="Symbol zastępczy numeru slajdu 3">
            <a:extLst>
              <a:ext uri="{FF2B5EF4-FFF2-40B4-BE49-F238E27FC236}">
                <a16:creationId xmlns:a16="http://schemas.microsoft.com/office/drawing/2014/main" id="{5026AD61-FC69-65FC-05E3-06AA14C89304}"/>
              </a:ext>
            </a:extLst>
          </p:cNvPr>
          <p:cNvSpPr>
            <a:spLocks noGrp="1"/>
          </p:cNvSpPr>
          <p:nvPr>
            <p:ph type="sldNum" sz="quarter" idx="4"/>
          </p:nvPr>
        </p:nvSpPr>
        <p:spPr>
          <a:xfrm>
            <a:off x="8585200" y="7019837"/>
            <a:ext cx="1080000" cy="180000"/>
          </a:xfrm>
          <a:prstGeom prst="rect">
            <a:avLst/>
          </a:prstGeom>
          <a:noFill/>
        </p:spPr>
        <p:txBody>
          <a:bodyPr vert="horz" lIns="0" tIns="72000" rIns="0" bIns="72000" rtlCol="0" anchor="ctr" anchorCtr="0"/>
          <a:lstStyle>
            <a:lvl1pPr algn="r">
              <a:defRPr sz="1000">
                <a:solidFill>
                  <a:schemeClr val="tx2"/>
                </a:solidFill>
                <a:latin typeface="Open Sans" pitchFamily="2" charset="0"/>
                <a:ea typeface="Open Sans" pitchFamily="2" charset="0"/>
                <a:cs typeface="Open Sans" pitchFamily="2" charset="0"/>
              </a:defRPr>
            </a:lvl1pPr>
          </a:lstStyle>
          <a:p>
            <a:fld id="{EB4015AA-59F6-416B-87A6-8E3D940284E2}" type="slidenum">
              <a:rPr lang="pl-PL" smtClean="0"/>
              <a:pPr/>
              <a:t>‹#›</a:t>
            </a:fld>
            <a:endParaRPr lang="pl-PL" dirty="0"/>
          </a:p>
        </p:txBody>
      </p:sp>
      <p:sp>
        <p:nvSpPr>
          <p:cNvPr id="7" name="Prostokąt 6">
            <a:extLst>
              <a:ext uri="{FF2B5EF4-FFF2-40B4-BE49-F238E27FC236}">
                <a16:creationId xmlns:a16="http://schemas.microsoft.com/office/drawing/2014/main" id="{4C2A84FB-402E-BB6C-632B-D1ADD49B7D8C}"/>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286163953"/>
      </p:ext>
    </p:extLst>
  </p:cSld>
  <p:clrMap bg1="lt1" tx1="dk1" bg2="lt2" tx2="dk2" accent1="accent1" accent2="accent2" accent3="accent3" accent4="accent4" accent5="accent5" accent6="accent6" hlink="hlink" folHlink="folHlink"/>
  <p:sldLayoutIdLst>
    <p:sldLayoutId id="2147483709" r:id="rId1"/>
    <p:sldLayoutId id="2147483725" r:id="rId2"/>
    <p:sldLayoutId id="2147483720" r:id="rId3"/>
    <p:sldLayoutId id="2147483721" r:id="rId4"/>
    <p:sldLayoutId id="2147483710" r:id="rId5"/>
    <p:sldLayoutId id="2147483712" r:id="rId6"/>
    <p:sldLayoutId id="2147483726" r:id="rId7"/>
    <p:sldLayoutId id="2147483740" r:id="rId8"/>
    <p:sldLayoutId id="2147483723" r:id="rId9"/>
    <p:sldLayoutId id="2147483728" r:id="rId10"/>
  </p:sldLayoutIdLst>
  <p:hf hdr="0" ftr="0"/>
  <p:txStyles>
    <p:titleStyle>
      <a:lvl1pPr algn="l" defTabSz="1007943" rtl="0" eaLnBrk="1" latinLnBrk="0" hangingPunct="1">
        <a:lnSpc>
          <a:spcPts val="3600"/>
        </a:lnSpc>
        <a:spcBef>
          <a:spcPct val="0"/>
        </a:spcBef>
        <a:buNone/>
        <a:defRPr sz="2800" b="1" kern="1200">
          <a:solidFill>
            <a:schemeClr val="tx2"/>
          </a:solidFill>
          <a:latin typeface="Open Sans" pitchFamily="2" charset="0"/>
          <a:ea typeface="Open Sans" pitchFamily="2" charset="0"/>
          <a:cs typeface="Open Sans" pitchFamily="2" charset="0"/>
        </a:defRPr>
      </a:lvl1pPr>
    </p:titleStyle>
    <p:bodyStyle>
      <a:lvl1pPr marL="251986" indent="-251986" algn="l" defTabSz="1007943" rtl="0" eaLnBrk="1" latinLnBrk="0" hangingPunct="1">
        <a:lnSpc>
          <a:spcPts val="2400"/>
        </a:lnSpc>
        <a:spcBef>
          <a:spcPts val="1102"/>
        </a:spcBef>
        <a:buClr>
          <a:schemeClr val="accent1"/>
        </a:buClr>
        <a:buFontTx/>
        <a:buBlip>
          <a:blip r:embed="rId12"/>
        </a:buBlip>
        <a:defRPr sz="1800" kern="1200">
          <a:solidFill>
            <a:schemeClr val="tx1"/>
          </a:solidFill>
          <a:latin typeface="Open Sans" pitchFamily="2" charset="0"/>
          <a:ea typeface="Open Sans" pitchFamily="2" charset="0"/>
          <a:cs typeface="Open Sans" pitchFamily="2" charset="0"/>
        </a:defRPr>
      </a:lvl1pPr>
      <a:lvl2pPr marL="755957" indent="-251986" algn="l" defTabSz="1007943" rtl="0" eaLnBrk="1" latinLnBrk="0" hangingPunct="1">
        <a:lnSpc>
          <a:spcPts val="2400"/>
        </a:lnSpc>
        <a:spcBef>
          <a:spcPts val="551"/>
        </a:spcBef>
        <a:buFontTx/>
        <a:buBlip>
          <a:blip r:embed="rId13"/>
        </a:buBlip>
        <a:defRPr sz="1800" kern="1200">
          <a:solidFill>
            <a:schemeClr val="tx1"/>
          </a:solidFill>
          <a:latin typeface="Open Sans" pitchFamily="2" charset="0"/>
          <a:ea typeface="Open Sans" pitchFamily="2" charset="0"/>
          <a:cs typeface="Open Sans" pitchFamily="2" charset="0"/>
        </a:defRPr>
      </a:lvl2pPr>
      <a:lvl3pPr marL="1259929" indent="-251986" algn="l" defTabSz="1007943" rtl="0" eaLnBrk="1" latinLnBrk="0" hangingPunct="1">
        <a:lnSpc>
          <a:spcPts val="2400"/>
        </a:lnSpc>
        <a:spcBef>
          <a:spcPts val="551"/>
        </a:spcBef>
        <a:buFontTx/>
        <a:buBlip>
          <a:blip r:embed="rId14"/>
        </a:buBlip>
        <a:defRPr sz="1800" kern="1200">
          <a:solidFill>
            <a:schemeClr val="tx1"/>
          </a:solidFill>
          <a:latin typeface="Open Sans" pitchFamily="2" charset="0"/>
          <a:ea typeface="Open Sans" pitchFamily="2" charset="0"/>
          <a:cs typeface="Open Sans" pitchFamily="2" charset="0"/>
        </a:defRPr>
      </a:lvl3pPr>
      <a:lvl4pPr marL="1763900"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267872"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3" userDrawn="1">
          <p15:clr>
            <a:srgbClr val="F26B43"/>
          </p15:clr>
        </p15:guide>
        <p15:guide id="2" pos="419" userDrawn="1">
          <p15:clr>
            <a:srgbClr val="F26B43"/>
          </p15:clr>
        </p15:guide>
        <p15:guide id="3" pos="646" userDrawn="1">
          <p15:clr>
            <a:srgbClr val="F26B43"/>
          </p15:clr>
        </p15:guide>
        <p15:guide id="4" pos="873" userDrawn="1">
          <p15:clr>
            <a:srgbClr val="F26B43"/>
          </p15:clr>
        </p15:guide>
        <p15:guide id="5" pos="1100" userDrawn="1">
          <p15:clr>
            <a:srgbClr val="F26B43"/>
          </p15:clr>
        </p15:guide>
        <p15:guide id="6" pos="1327" userDrawn="1">
          <p15:clr>
            <a:srgbClr val="F26B43"/>
          </p15:clr>
        </p15:guide>
        <p15:guide id="7" pos="1553" userDrawn="1">
          <p15:clr>
            <a:srgbClr val="F26B43"/>
          </p15:clr>
        </p15:guide>
        <p15:guide id="8" pos="1780" userDrawn="1">
          <p15:clr>
            <a:srgbClr val="F26B43"/>
          </p15:clr>
        </p15:guide>
        <p15:guide id="9" pos="2007" userDrawn="1">
          <p15:clr>
            <a:srgbClr val="F26B43"/>
          </p15:clr>
        </p15:guide>
        <p15:guide id="10" pos="2234" userDrawn="1">
          <p15:clr>
            <a:srgbClr val="F26B43"/>
          </p15:clr>
        </p15:guide>
        <p15:guide id="11" pos="2460" userDrawn="1">
          <p15:clr>
            <a:srgbClr val="F26B43"/>
          </p15:clr>
        </p15:guide>
        <p15:guide id="12" pos="2687" userDrawn="1">
          <p15:clr>
            <a:srgbClr val="F26B43"/>
          </p15:clr>
        </p15:guide>
        <p15:guide id="13" pos="2914" userDrawn="1">
          <p15:clr>
            <a:srgbClr val="F26B43"/>
          </p15:clr>
        </p15:guide>
        <p15:guide id="14" pos="3141" userDrawn="1">
          <p15:clr>
            <a:srgbClr val="F26B43"/>
          </p15:clr>
        </p15:guide>
        <p15:guide id="15" pos="3368" userDrawn="1">
          <p15:clr>
            <a:srgbClr val="F26B43"/>
          </p15:clr>
        </p15:guide>
        <p15:guide id="16" pos="3594" userDrawn="1">
          <p15:clr>
            <a:srgbClr val="F26B43"/>
          </p15:clr>
        </p15:guide>
        <p15:guide id="17" pos="3821" userDrawn="1">
          <p15:clr>
            <a:srgbClr val="F26B43"/>
          </p15:clr>
        </p15:guide>
        <p15:guide id="18" pos="4048" userDrawn="1">
          <p15:clr>
            <a:srgbClr val="F26B43"/>
          </p15:clr>
        </p15:guide>
        <p15:guide id="19" pos="4275" userDrawn="1">
          <p15:clr>
            <a:srgbClr val="F26B43"/>
          </p15:clr>
        </p15:guide>
        <p15:guide id="20" pos="4501" userDrawn="1">
          <p15:clr>
            <a:srgbClr val="F26B43"/>
          </p15:clr>
        </p15:guide>
        <p15:guide id="21" pos="4728" userDrawn="1">
          <p15:clr>
            <a:srgbClr val="F26B43"/>
          </p15:clr>
        </p15:guide>
        <p15:guide id="22" pos="4955" userDrawn="1">
          <p15:clr>
            <a:srgbClr val="F26B43"/>
          </p15:clr>
        </p15:guide>
        <p15:guide id="23" pos="5182" userDrawn="1">
          <p15:clr>
            <a:srgbClr val="F26B43"/>
          </p15:clr>
        </p15:guide>
        <p15:guide id="24" pos="5408" userDrawn="1">
          <p15:clr>
            <a:srgbClr val="F26B43"/>
          </p15:clr>
        </p15:guide>
        <p15:guide id="25" pos="5635" userDrawn="1">
          <p15:clr>
            <a:srgbClr val="F26B43"/>
          </p15:clr>
        </p15:guide>
        <p15:guide id="26" pos="5862" userDrawn="1">
          <p15:clr>
            <a:srgbClr val="F26B43"/>
          </p15:clr>
        </p15:guide>
        <p15:guide id="27" pos="6089" userDrawn="1">
          <p15:clr>
            <a:srgbClr val="F26B43"/>
          </p15:clr>
        </p15:guide>
        <p15:guide id="28" pos="6316" userDrawn="1">
          <p15:clr>
            <a:srgbClr val="F26B43"/>
          </p15:clr>
        </p15:guide>
        <p15:guide id="29" pos="6542" userDrawn="1">
          <p15:clr>
            <a:srgbClr val="F26B43"/>
          </p15:clr>
        </p15:guide>
        <p15:guide id="30" orient="horz" pos="113" userDrawn="1">
          <p15:clr>
            <a:srgbClr val="F26B43"/>
          </p15:clr>
        </p15:guide>
        <p15:guide id="31" orient="horz" pos="340" userDrawn="1">
          <p15:clr>
            <a:srgbClr val="F26B43"/>
          </p15:clr>
        </p15:guide>
        <p15:guide id="32" orient="horz" pos="567" userDrawn="1">
          <p15:clr>
            <a:srgbClr val="F26B43"/>
          </p15:clr>
        </p15:guide>
        <p15:guide id="33" orient="horz" pos="794" userDrawn="1">
          <p15:clr>
            <a:srgbClr val="F26B43"/>
          </p15:clr>
        </p15:guide>
        <p15:guide id="34" orient="horz" pos="1020" userDrawn="1">
          <p15:clr>
            <a:srgbClr val="F26B43"/>
          </p15:clr>
        </p15:guide>
        <p15:guide id="35" orient="horz" pos="1247" userDrawn="1">
          <p15:clr>
            <a:srgbClr val="F26B43"/>
          </p15:clr>
        </p15:guide>
        <p15:guide id="36" orient="horz" pos="1474" userDrawn="1">
          <p15:clr>
            <a:srgbClr val="F26B43"/>
          </p15:clr>
        </p15:guide>
        <p15:guide id="37" orient="horz" pos="1701" userDrawn="1">
          <p15:clr>
            <a:srgbClr val="F26B43"/>
          </p15:clr>
        </p15:guide>
        <p15:guide id="38" orient="horz" pos="1927" userDrawn="1">
          <p15:clr>
            <a:srgbClr val="F26B43"/>
          </p15:clr>
        </p15:guide>
        <p15:guide id="39" orient="horz" pos="2154" userDrawn="1">
          <p15:clr>
            <a:srgbClr val="F26B43"/>
          </p15:clr>
        </p15:guide>
        <p15:guide id="40" orient="horz" pos="2381" userDrawn="1">
          <p15:clr>
            <a:srgbClr val="F26B43"/>
          </p15:clr>
        </p15:guide>
        <p15:guide id="41" orient="horz" pos="2608" userDrawn="1">
          <p15:clr>
            <a:srgbClr val="F26B43"/>
          </p15:clr>
        </p15:guide>
        <p15:guide id="42" orient="horz" pos="2835" userDrawn="1">
          <p15:clr>
            <a:srgbClr val="F26B43"/>
          </p15:clr>
        </p15:guide>
        <p15:guide id="43" orient="horz" pos="3061" userDrawn="1">
          <p15:clr>
            <a:srgbClr val="F26B43"/>
          </p15:clr>
        </p15:guide>
        <p15:guide id="44" orient="horz" pos="3288" userDrawn="1">
          <p15:clr>
            <a:srgbClr val="F26B43"/>
          </p15:clr>
        </p15:guide>
        <p15:guide id="45" orient="horz" pos="3515" userDrawn="1">
          <p15:clr>
            <a:srgbClr val="F26B43"/>
          </p15:clr>
        </p15:guide>
        <p15:guide id="46" orient="horz" pos="3742" userDrawn="1">
          <p15:clr>
            <a:srgbClr val="F26B43"/>
          </p15:clr>
        </p15:guide>
        <p15:guide id="47" orient="horz" pos="3968" userDrawn="1">
          <p15:clr>
            <a:srgbClr val="F26B43"/>
          </p15:clr>
        </p15:guide>
        <p15:guide id="48" orient="horz" pos="4195" userDrawn="1">
          <p15:clr>
            <a:srgbClr val="F26B43"/>
          </p15:clr>
        </p15:guide>
        <p15:guide id="49" orient="horz" pos="4422" userDrawn="1">
          <p15:clr>
            <a:srgbClr val="F26B43"/>
          </p15:clr>
        </p15:guide>
        <p15:guide id="50" orient="horz" pos="464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alertmedia.pl/wp-content/uploads/2025/02/Kryzysometr-2024-2025_raport.pdf" TargetMode="External"/><Relationship Id="rId2" Type="http://schemas.openxmlformats.org/officeDocument/2006/relationships/hyperlink" Target="https://www.alertmedia.pl/wp-content/uploads/2023/01/Raport-Kryzysometr-2022.pdf" TargetMode="External"/><Relationship Id="rId1" Type="http://schemas.openxmlformats.org/officeDocument/2006/relationships/slideLayout" Target="../slideLayouts/slideLayout5.xml"/><Relationship Id="rId5" Type="http://schemas.openxmlformats.org/officeDocument/2006/relationships/hyperlink" Target="https://mojafirma.infor.pl/wiadomosci/6833297,kryzys-wizerunkowy-polskich-firm-2024-skutki-i-dzialania-naprawcze-p.html" TargetMode="External"/><Relationship Id="rId4" Type="http://schemas.openxmlformats.org/officeDocument/2006/relationships/hyperlink" Target="https://alertmedia.pl/wp-content/uploads/2024/02/Raport-Kryzysometr-2023.pdf"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biznes.wprost.pl/firmy-i-rynki/11976331/kryzys-wizerunkowy-jak-go-rozpoznac-i-skutecznie-zarzadzac.html" TargetMode="External"/><Relationship Id="rId2" Type="http://schemas.openxmlformats.org/officeDocument/2006/relationships/hyperlink" Target="https://www.gov.pl/web/rcb/ksiega-komunikacji-kryzysowej" TargetMode="External"/><Relationship Id="rId1" Type="http://schemas.openxmlformats.org/officeDocument/2006/relationships/slideLayout" Target="../slideLayouts/slideLayout5.xml"/><Relationship Id="rId4" Type="http://schemas.openxmlformats.org/officeDocument/2006/relationships/hyperlink" Target="https://www.standard.co.uk/news/uk/kfc-apologises-for-chicken-shortage-with-witty-fck-we-re-sorry-advert-a3774321.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2726208F-D6F7-1381-5132-3B60A6BFE74B}"/>
              </a:ext>
            </a:extLst>
          </p:cNvPr>
          <p:cNvSpPr>
            <a:spLocks noGrp="1"/>
          </p:cNvSpPr>
          <p:nvPr>
            <p:ph type="ctrTitle"/>
          </p:nvPr>
        </p:nvSpPr>
        <p:spPr>
          <a:xfrm>
            <a:off x="1385877" y="3070227"/>
            <a:ext cx="7920115" cy="1717722"/>
          </a:xfrm>
        </p:spPr>
        <p:txBody>
          <a:bodyPr>
            <a:normAutofit fontScale="90000"/>
          </a:bodyPr>
          <a:lstStyle/>
          <a:p>
            <a:r>
              <a:rPr lang="pl-PL" dirty="0"/>
              <a:t>Warsztat 6: Działania komunikacyjne w sytuacji kryzysowej - analiza genezy kryzysu. </a:t>
            </a:r>
            <a:br>
              <a:rPr lang="pl-PL" dirty="0"/>
            </a:br>
            <a:r>
              <a:rPr lang="pl-PL" sz="1200" dirty="0"/>
              <a:t>Opracowała: dr Justyna Bagińska</a:t>
            </a:r>
          </a:p>
        </p:txBody>
      </p:sp>
      <p:sp>
        <p:nvSpPr>
          <p:cNvPr id="5" name="Podtytuł 4">
            <a:extLst>
              <a:ext uri="{FF2B5EF4-FFF2-40B4-BE49-F238E27FC236}">
                <a16:creationId xmlns:a16="http://schemas.microsoft.com/office/drawing/2014/main" id="{0F4B11A1-2445-C731-5567-0EBA6FAF8969}"/>
              </a:ext>
            </a:extLst>
          </p:cNvPr>
          <p:cNvSpPr>
            <a:spLocks noGrp="1"/>
          </p:cNvSpPr>
          <p:nvPr>
            <p:ph type="subTitle" idx="1"/>
          </p:nvPr>
        </p:nvSpPr>
        <p:spPr>
          <a:xfrm>
            <a:off x="1385848" y="4931965"/>
            <a:ext cx="7920115" cy="1081837"/>
          </a:xfrm>
        </p:spPr>
        <p:txBody>
          <a:bodyPr>
            <a:noAutofit/>
          </a:bodyPr>
          <a:lstStyle/>
          <a:p>
            <a:pPr>
              <a:lnSpc>
                <a:spcPct val="150000"/>
              </a:lnSpc>
              <a:spcBef>
                <a:spcPts val="0"/>
              </a:spcBef>
            </a:pPr>
            <a:endParaRPr lang="pl-PL" sz="1400" dirty="0"/>
          </a:p>
          <a:p>
            <a:pPr algn="ctr">
              <a:lnSpc>
                <a:spcPct val="150000"/>
              </a:lnSpc>
              <a:spcBef>
                <a:spcPts val="0"/>
              </a:spcBef>
            </a:pPr>
            <a:r>
              <a:rPr lang="pl-PL" sz="1100" dirty="0"/>
              <a:t>Projekt pod nazwą Kompetencje jutra - modyfikacja wybranych kierunków studiów w Karkonoskiej Akademii Nauk Stosowanych w Jeleniej Górze realizowany w ramach programu </a:t>
            </a:r>
          </a:p>
          <a:p>
            <a:pPr algn="ctr">
              <a:lnSpc>
                <a:spcPct val="150000"/>
              </a:lnSpc>
              <a:spcBef>
                <a:spcPts val="0"/>
              </a:spcBef>
            </a:pPr>
            <a:r>
              <a:rPr lang="pl-PL" sz="1100" dirty="0"/>
              <a:t>Fundusze Europejskie dla Rozwoju Społecznego 2021-2027</a:t>
            </a:r>
          </a:p>
          <a:p>
            <a:pPr>
              <a:lnSpc>
                <a:spcPts val="1150"/>
              </a:lnSpc>
              <a:spcBef>
                <a:spcPts val="0"/>
              </a:spcBef>
            </a:pPr>
            <a:endParaRPr lang="pl-PL" sz="1400" dirty="0"/>
          </a:p>
        </p:txBody>
      </p:sp>
      <p:sp>
        <p:nvSpPr>
          <p:cNvPr id="2" name="Symbol zastępczy daty 1">
            <a:extLst>
              <a:ext uri="{FF2B5EF4-FFF2-40B4-BE49-F238E27FC236}">
                <a16:creationId xmlns:a16="http://schemas.microsoft.com/office/drawing/2014/main" id="{01A395D3-35E7-4FC6-9F13-A51704F85134}"/>
              </a:ext>
            </a:extLst>
          </p:cNvPr>
          <p:cNvSpPr>
            <a:spLocks noGrp="1"/>
          </p:cNvSpPr>
          <p:nvPr>
            <p:ph type="dt" sz="half" idx="10"/>
          </p:nvPr>
        </p:nvSpPr>
        <p:spPr/>
        <p:txBody>
          <a:bodyPr/>
          <a:lstStyle/>
          <a:p>
            <a:fld id="{A83385F5-A64F-428D-9CAC-5D502640F501}" type="datetime1">
              <a:rPr lang="pl-PL" smtClean="0"/>
              <a:t>22.06.2025</a:t>
            </a:fld>
            <a:endParaRPr lang="pl-PL" dirty="0"/>
          </a:p>
        </p:txBody>
      </p:sp>
    </p:spTree>
    <p:extLst>
      <p:ext uri="{BB962C8B-B14F-4D97-AF65-F5344CB8AC3E}">
        <p14:creationId xmlns:p14="http://schemas.microsoft.com/office/powerpoint/2010/main" val="1061682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49BA619-BCEF-8019-49EE-EACEE984E4C5}"/>
              </a:ext>
            </a:extLst>
          </p:cNvPr>
          <p:cNvSpPr>
            <a:spLocks noGrp="1"/>
          </p:cNvSpPr>
          <p:nvPr>
            <p:ph type="title"/>
          </p:nvPr>
        </p:nvSpPr>
        <p:spPr>
          <a:xfrm>
            <a:off x="1025525" y="899836"/>
            <a:ext cx="8640381" cy="1080001"/>
          </a:xfrm>
        </p:spPr>
        <p:txBody>
          <a:bodyPr anchor="t">
            <a:normAutofit/>
          </a:bodyPr>
          <a:lstStyle/>
          <a:p>
            <a:r>
              <a:rPr lang="pl-PL" dirty="0"/>
              <a:t>1. </a:t>
            </a:r>
            <a:r>
              <a:rPr lang="en-GB" dirty="0"/>
              <a:t>„</a:t>
            </a:r>
            <a:r>
              <a:rPr lang="en-GB" dirty="0" err="1"/>
              <a:t>Powiem</a:t>
            </a:r>
            <a:r>
              <a:rPr lang="en-GB" dirty="0"/>
              <a:t> Ci </a:t>
            </a:r>
            <a:r>
              <a:rPr lang="en-GB" dirty="0" err="1"/>
              <a:t>nieoficjalnie</a:t>
            </a:r>
            <a:r>
              <a:rPr lang="en-GB" dirty="0"/>
              <a:t>…”</a:t>
            </a:r>
          </a:p>
        </p:txBody>
      </p:sp>
      <p:sp>
        <p:nvSpPr>
          <p:cNvPr id="3" name="Symbol zastępczy zawartości 2">
            <a:extLst>
              <a:ext uri="{FF2B5EF4-FFF2-40B4-BE49-F238E27FC236}">
                <a16:creationId xmlns:a16="http://schemas.microsoft.com/office/drawing/2014/main" id="{38E05721-4464-1F82-E15D-797631B89FA8}"/>
              </a:ext>
            </a:extLst>
          </p:cNvPr>
          <p:cNvSpPr>
            <a:spLocks noGrp="1"/>
          </p:cNvSpPr>
          <p:nvPr>
            <p:ph sz="half" idx="1"/>
          </p:nvPr>
        </p:nvSpPr>
        <p:spPr>
          <a:xfrm>
            <a:off x="1025906" y="1979837"/>
            <a:ext cx="4140000" cy="4680018"/>
          </a:xfrm>
        </p:spPr>
        <p:txBody>
          <a:bodyPr>
            <a:normAutofit/>
          </a:bodyPr>
          <a:lstStyle/>
          <a:p>
            <a:r>
              <a:rPr lang="pl-PL" sz="2000" dirty="0"/>
              <a:t>Nieprzemyślane, emocjonalne lub nieoficjalne wypowiedzi są jedną z przyczyn sytuacji kryzysowych, nie tylko wizerunkowych. Dlatego warto stosować zasadę – </a:t>
            </a:r>
            <a:r>
              <a:rPr lang="pl-PL" sz="2000" b="1" dirty="0"/>
              <a:t>nigdy nie mów niczego nieoficjalnie</a:t>
            </a:r>
            <a:r>
              <a:rPr lang="pl-PL" sz="2000" dirty="0"/>
              <a:t>. Nie możemy mieć pewności, że informacja przekazana w zaufaniu, a zawierające tzw. dane wrażliwe, nie trafi do np. mediów i stanie się źródłem kłopotów.</a:t>
            </a:r>
            <a:endParaRPr lang="en-GB" sz="2000" dirty="0"/>
          </a:p>
        </p:txBody>
      </p:sp>
      <p:pic>
        <p:nvPicPr>
          <p:cNvPr id="2050" name="Picture 2" descr="Let me tell you a secret - #NoDrama DevOps">
            <a:extLst>
              <a:ext uri="{FF2B5EF4-FFF2-40B4-BE49-F238E27FC236}">
                <a16:creationId xmlns:a16="http://schemas.microsoft.com/office/drawing/2014/main" id="{F47B5629-A82F-6859-BB2A-47981983FB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636" r="31885" b="-2"/>
          <a:stretch>
            <a:fillRect/>
          </a:stretch>
        </p:blipFill>
        <p:spPr bwMode="auto">
          <a:xfrm>
            <a:off x="5525906" y="1979613"/>
            <a:ext cx="4140000" cy="4680226"/>
          </a:xfrm>
          <a:prstGeom prst="rect">
            <a:avLst/>
          </a:prstGeom>
          <a:solidFill>
            <a:srgbClr val="FFFFFF"/>
          </a:solidFill>
        </p:spPr>
      </p:pic>
      <p:sp>
        <p:nvSpPr>
          <p:cNvPr id="4" name="Symbol zastępczy numeru slajdu 3">
            <a:extLst>
              <a:ext uri="{FF2B5EF4-FFF2-40B4-BE49-F238E27FC236}">
                <a16:creationId xmlns:a16="http://schemas.microsoft.com/office/drawing/2014/main" id="{7BF912B8-F086-27E8-7D80-3F2A0E2F33B2}"/>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10</a:t>
            </a:fld>
            <a:endParaRPr lang="pl-PL" sz="300"/>
          </a:p>
        </p:txBody>
      </p:sp>
    </p:spTree>
    <p:extLst>
      <p:ext uri="{BB962C8B-B14F-4D97-AF65-F5344CB8AC3E}">
        <p14:creationId xmlns:p14="http://schemas.microsoft.com/office/powerpoint/2010/main" val="1457911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886A3EB-389A-69B6-E8F0-52CA2C7BFBAE}"/>
              </a:ext>
            </a:extLst>
          </p:cNvPr>
          <p:cNvSpPr>
            <a:spLocks noGrp="1"/>
          </p:cNvSpPr>
          <p:nvPr>
            <p:ph type="title"/>
          </p:nvPr>
        </p:nvSpPr>
        <p:spPr/>
        <p:txBody>
          <a:bodyPr/>
          <a:lstStyle/>
          <a:p>
            <a:r>
              <a:rPr lang="pl-PL" dirty="0"/>
              <a:t>2. Brak reakcji i brak odwagi</a:t>
            </a:r>
            <a:endParaRPr lang="en-GB" dirty="0"/>
          </a:p>
        </p:txBody>
      </p:sp>
      <p:sp>
        <p:nvSpPr>
          <p:cNvPr id="3" name="Symbol zastępczy zawartości 2">
            <a:extLst>
              <a:ext uri="{FF2B5EF4-FFF2-40B4-BE49-F238E27FC236}">
                <a16:creationId xmlns:a16="http://schemas.microsoft.com/office/drawing/2014/main" id="{7CA03D74-CA49-6642-0B43-1EB3539AC022}"/>
              </a:ext>
            </a:extLst>
          </p:cNvPr>
          <p:cNvSpPr>
            <a:spLocks noGrp="1"/>
          </p:cNvSpPr>
          <p:nvPr>
            <p:ph idx="1"/>
          </p:nvPr>
        </p:nvSpPr>
        <p:spPr/>
        <p:txBody>
          <a:bodyPr/>
          <a:lstStyle/>
          <a:p>
            <a:r>
              <a:rPr lang="pl-PL" dirty="0"/>
              <a:t>Kolejną przyczyną wybuchu sytuacji kryzysowej jest </a:t>
            </a:r>
            <a:r>
              <a:rPr lang="pl-PL" b="1" dirty="0"/>
              <a:t>brak odpowiedniej reakcji</a:t>
            </a:r>
            <a:r>
              <a:rPr lang="pl-PL" dirty="0"/>
              <a:t>. Jeżeli mamy informację, że wydarzyło się coś, co np. może mieć wpływ na bezpieczeństwo obywateli lub wizerunek instytucji/firmy i nie zostaną podęte żadne działania, przede wszystkim w sferze komunikacji społecznej, wybuch kryzysu jest niemal pewny. Dlatego otwarta, uczciwa komunikacja jest niezbędna. Metoda przeczekiwania kryzysu niestety nie zadziała.</a:t>
            </a:r>
          </a:p>
          <a:p>
            <a:r>
              <a:rPr lang="pl-PL" dirty="0"/>
              <a:t>Kolejną z przyczyn jest </a:t>
            </a:r>
            <a:r>
              <a:rPr lang="pl-PL" b="1" dirty="0"/>
              <a:t>brak odwagi</a:t>
            </a:r>
            <a:r>
              <a:rPr lang="pl-PL" dirty="0"/>
              <a:t>, aby przyznać się do winy – zwłaszcza wtedy, gdy wszystkie fakty ją potwierdzają. Zaprzeczanie sytuacji jest prostą drogą do pogrążenia siebie, organizacji lub instytucji.</a:t>
            </a:r>
          </a:p>
          <a:p>
            <a:pPr marL="0" indent="0">
              <a:buNone/>
            </a:pPr>
            <a:endParaRPr lang="en-GB" dirty="0"/>
          </a:p>
        </p:txBody>
      </p:sp>
      <p:sp>
        <p:nvSpPr>
          <p:cNvPr id="4" name="Symbol zastępczy numeru slajdu 3">
            <a:extLst>
              <a:ext uri="{FF2B5EF4-FFF2-40B4-BE49-F238E27FC236}">
                <a16:creationId xmlns:a16="http://schemas.microsoft.com/office/drawing/2014/main" id="{E469058A-C59F-7B0D-0630-58DA3447486C}"/>
              </a:ext>
            </a:extLst>
          </p:cNvPr>
          <p:cNvSpPr>
            <a:spLocks noGrp="1"/>
          </p:cNvSpPr>
          <p:nvPr>
            <p:ph type="sldNum" sz="quarter" idx="10"/>
          </p:nvPr>
        </p:nvSpPr>
        <p:spPr/>
        <p:txBody>
          <a:bodyPr/>
          <a:lstStyle/>
          <a:p>
            <a:fld id="{EB4015AA-59F6-416B-87A6-8E3D940284E2}" type="slidenum">
              <a:rPr lang="pl-PL" smtClean="0"/>
              <a:pPr/>
              <a:t>11</a:t>
            </a:fld>
            <a:endParaRPr lang="pl-PL" dirty="0"/>
          </a:p>
        </p:txBody>
      </p:sp>
    </p:spTree>
    <p:extLst>
      <p:ext uri="{BB962C8B-B14F-4D97-AF65-F5344CB8AC3E}">
        <p14:creationId xmlns:p14="http://schemas.microsoft.com/office/powerpoint/2010/main" val="1252473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D4EEDB0-4BCE-8884-81D9-B5E6FA7EE784}"/>
              </a:ext>
            </a:extLst>
          </p:cNvPr>
          <p:cNvSpPr>
            <a:spLocks noGrp="1"/>
          </p:cNvSpPr>
          <p:nvPr>
            <p:ph type="title"/>
          </p:nvPr>
        </p:nvSpPr>
        <p:spPr>
          <a:xfrm>
            <a:off x="1025525" y="899836"/>
            <a:ext cx="8640381" cy="1080001"/>
          </a:xfrm>
        </p:spPr>
        <p:txBody>
          <a:bodyPr anchor="t">
            <a:normAutofit/>
          </a:bodyPr>
          <a:lstStyle/>
          <a:p>
            <a:r>
              <a:rPr lang="pl-PL" dirty="0"/>
              <a:t>3. Błędna strategia komunikacji</a:t>
            </a:r>
            <a:br>
              <a:rPr lang="pl-PL" dirty="0"/>
            </a:br>
            <a:endParaRPr lang="en-GB" dirty="0"/>
          </a:p>
        </p:txBody>
      </p:sp>
      <p:sp>
        <p:nvSpPr>
          <p:cNvPr id="3" name="Symbol zastępczy zawartości 2">
            <a:extLst>
              <a:ext uri="{FF2B5EF4-FFF2-40B4-BE49-F238E27FC236}">
                <a16:creationId xmlns:a16="http://schemas.microsoft.com/office/drawing/2014/main" id="{874A31D5-C49C-A4BE-3544-1F083BD2E7EA}"/>
              </a:ext>
            </a:extLst>
          </p:cNvPr>
          <p:cNvSpPr>
            <a:spLocks noGrp="1"/>
          </p:cNvSpPr>
          <p:nvPr>
            <p:ph sz="half" idx="1"/>
          </p:nvPr>
        </p:nvSpPr>
        <p:spPr>
          <a:xfrm>
            <a:off x="1025906" y="1979837"/>
            <a:ext cx="4140000" cy="4680018"/>
          </a:xfrm>
        </p:spPr>
        <p:txBody>
          <a:bodyPr>
            <a:normAutofit/>
          </a:bodyPr>
          <a:lstStyle/>
          <a:p>
            <a:r>
              <a:rPr lang="pl-PL" b="1" dirty="0"/>
              <a:t>strategia strusia – </a:t>
            </a:r>
            <a:r>
              <a:rPr lang="pl-PL" dirty="0"/>
              <a:t>chowanie głowy w piasek. To udawanie, że nic się nie dzieje, a problem nie dotyczy nas i można go przeczekać, przemilczeć, zignorować. To oczywiście złudna nadzieja, że po wszystkim (po kryzysie) będzie można kontynuować swoje dotychczasowe działania. Praktyka pokazuje, że wcześniej czy później i tak trzeba będzie się z kryzysem zmierzyć. Z reguły wtedy jest już za późno – firma poniesie straty, a osoba lub instytucja straci dobry wizerunek.</a:t>
            </a:r>
          </a:p>
          <a:p>
            <a:endParaRPr lang="en-GB" dirty="0"/>
          </a:p>
        </p:txBody>
      </p:sp>
      <p:pic>
        <p:nvPicPr>
          <p:cNvPr id="3074" name="Picture 2" descr="Living in the F.O.G.: Don't Bury Your Head in the Sand! – Joshua 7:6, 10">
            <a:extLst>
              <a:ext uri="{FF2B5EF4-FFF2-40B4-BE49-F238E27FC236}">
                <a16:creationId xmlns:a16="http://schemas.microsoft.com/office/drawing/2014/main" id="{B1F1844F-0F28-BDAD-AE52-02C03897DC2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25906" y="2943176"/>
            <a:ext cx="4140000" cy="2753100"/>
          </a:xfrm>
          <a:prstGeom prst="rect">
            <a:avLst/>
          </a:prstGeom>
          <a:solidFill>
            <a:srgbClr val="FFFFFF"/>
          </a:solidFill>
        </p:spPr>
      </p:pic>
      <p:sp>
        <p:nvSpPr>
          <p:cNvPr id="4" name="Symbol zastępczy numeru slajdu 3">
            <a:extLst>
              <a:ext uri="{FF2B5EF4-FFF2-40B4-BE49-F238E27FC236}">
                <a16:creationId xmlns:a16="http://schemas.microsoft.com/office/drawing/2014/main" id="{23646DB3-0A77-85D7-1D82-C4A3FBCFD95D}"/>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12</a:t>
            </a:fld>
            <a:endParaRPr lang="pl-PL" sz="300"/>
          </a:p>
        </p:txBody>
      </p:sp>
    </p:spTree>
    <p:extLst>
      <p:ext uri="{BB962C8B-B14F-4D97-AF65-F5344CB8AC3E}">
        <p14:creationId xmlns:p14="http://schemas.microsoft.com/office/powerpoint/2010/main" val="3420966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7409F94-3C9E-D54C-C79D-B63DDA38E4B9}"/>
              </a:ext>
            </a:extLst>
          </p:cNvPr>
          <p:cNvSpPr>
            <a:spLocks noGrp="1"/>
          </p:cNvSpPr>
          <p:nvPr>
            <p:ph type="title"/>
          </p:nvPr>
        </p:nvSpPr>
        <p:spPr>
          <a:xfrm>
            <a:off x="5345906" y="899836"/>
            <a:ext cx="4320000" cy="1080001"/>
          </a:xfrm>
        </p:spPr>
        <p:txBody>
          <a:bodyPr anchor="t">
            <a:normAutofit/>
          </a:bodyPr>
          <a:lstStyle/>
          <a:p>
            <a:r>
              <a:rPr lang="pl-PL" dirty="0"/>
              <a:t>3. Błędna strategia komunikacji</a:t>
            </a:r>
            <a:endParaRPr lang="en-GB" dirty="0"/>
          </a:p>
        </p:txBody>
      </p:sp>
      <p:sp>
        <p:nvSpPr>
          <p:cNvPr id="3" name="Symbol zastępczy zawartości 2">
            <a:extLst>
              <a:ext uri="{FF2B5EF4-FFF2-40B4-BE49-F238E27FC236}">
                <a16:creationId xmlns:a16="http://schemas.microsoft.com/office/drawing/2014/main" id="{8880E8B4-332B-1303-5E08-12247E1E9C39}"/>
              </a:ext>
            </a:extLst>
          </p:cNvPr>
          <p:cNvSpPr>
            <a:spLocks noGrp="1"/>
          </p:cNvSpPr>
          <p:nvPr>
            <p:ph sz="half" idx="1"/>
          </p:nvPr>
        </p:nvSpPr>
        <p:spPr>
          <a:xfrm>
            <a:off x="5345906" y="1979837"/>
            <a:ext cx="4320382" cy="5220000"/>
          </a:xfrm>
        </p:spPr>
        <p:txBody>
          <a:bodyPr>
            <a:normAutofit/>
          </a:bodyPr>
          <a:lstStyle/>
          <a:p>
            <a:r>
              <a:rPr lang="pl-PL" b="1" dirty="0"/>
              <a:t>strategia oblężonej twierdzy – </a:t>
            </a:r>
            <a:r>
              <a:rPr lang="pl-PL" dirty="0"/>
              <a:t>zamiast stawić czoło kryzysowi, zamykamy się w „twierdzy”, uznając otoczenie zewnętrzne za wrogie. Strategia ta polaryzuje ludzi i ich działania: to oni (którzy nam zagrażają), a to my (musimy się bronić, okopać na swoich stanowiskach niezależnie od konsekwencji). W tej strategii brak aktywnej komunikacji w kryzysie, może mieć różne podłoże – brak kompetencji osoby odpowiedzialnej za komunikację społeczną, strach kierownictwa przed efektami podjęcia komunikacji lub wewnętrzny chaos i brak jednego źródła decyzyjnego.</a:t>
            </a:r>
          </a:p>
          <a:p>
            <a:endParaRPr lang="en-GB" sz="1500" dirty="0"/>
          </a:p>
        </p:txBody>
      </p:sp>
      <p:sp>
        <p:nvSpPr>
          <p:cNvPr id="4" name="Symbol zastępczy numeru slajdu 3">
            <a:extLst>
              <a:ext uri="{FF2B5EF4-FFF2-40B4-BE49-F238E27FC236}">
                <a16:creationId xmlns:a16="http://schemas.microsoft.com/office/drawing/2014/main" id="{A77B0F00-BB76-1A8A-86AE-20A9C0F3315F}"/>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13</a:t>
            </a:fld>
            <a:endParaRPr lang="pl-PL" sz="300"/>
          </a:p>
        </p:txBody>
      </p:sp>
      <p:pic>
        <p:nvPicPr>
          <p:cNvPr id="4104" name="Picture 8" descr="Königstein: Entry Ticket to Königstein Fortress in Saxony | GetYourGuide">
            <a:extLst>
              <a:ext uri="{FF2B5EF4-FFF2-40B4-BE49-F238E27FC236}">
                <a16:creationId xmlns:a16="http://schemas.microsoft.com/office/drawing/2014/main" id="{F35EFE94-3AC4-8319-30D9-45FE04C0860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61330" y="2483389"/>
            <a:ext cx="4986338" cy="2592895"/>
          </a:xfrm>
          <a:prstGeom prst="rect">
            <a:avLst/>
          </a:prstGeom>
          <a:solidFill>
            <a:srgbClr val="FFFFFF"/>
          </a:solidFill>
        </p:spPr>
      </p:pic>
    </p:spTree>
    <p:extLst>
      <p:ext uri="{BB962C8B-B14F-4D97-AF65-F5344CB8AC3E}">
        <p14:creationId xmlns:p14="http://schemas.microsoft.com/office/powerpoint/2010/main" val="3743319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84F99FB-4B3E-6EC0-D7DE-11CB8A3508E9}"/>
              </a:ext>
            </a:extLst>
          </p:cNvPr>
          <p:cNvSpPr>
            <a:spLocks noGrp="1"/>
          </p:cNvSpPr>
          <p:nvPr>
            <p:ph type="title"/>
          </p:nvPr>
        </p:nvSpPr>
        <p:spPr/>
        <p:txBody>
          <a:bodyPr/>
          <a:lstStyle/>
          <a:p>
            <a:r>
              <a:rPr lang="pl-PL" dirty="0"/>
              <a:t>Źródła kryzysów wizerunkowych:</a:t>
            </a:r>
            <a:endParaRPr lang="en-GB" dirty="0"/>
          </a:p>
        </p:txBody>
      </p:sp>
      <p:sp>
        <p:nvSpPr>
          <p:cNvPr id="3" name="Symbol zastępczy zawartości 2">
            <a:extLst>
              <a:ext uri="{FF2B5EF4-FFF2-40B4-BE49-F238E27FC236}">
                <a16:creationId xmlns:a16="http://schemas.microsoft.com/office/drawing/2014/main" id="{3089C372-BAEF-3FEA-E0FC-1C82EAADB8D9}"/>
              </a:ext>
            </a:extLst>
          </p:cNvPr>
          <p:cNvSpPr>
            <a:spLocks noGrp="1"/>
          </p:cNvSpPr>
          <p:nvPr>
            <p:ph idx="1"/>
          </p:nvPr>
        </p:nvSpPr>
        <p:spPr/>
        <p:txBody>
          <a:bodyPr/>
          <a:lstStyle/>
          <a:p>
            <a:r>
              <a:rPr lang="pl-PL" b="1" dirty="0"/>
              <a:t>błędy komunikacyjne </a:t>
            </a:r>
            <a:r>
              <a:rPr lang="pl-PL" dirty="0"/>
              <a:t>– nieprzemyślane wypowiedzi, niejasne przekazy lub brak reakcji na kluczowe wydarzenia</a:t>
            </a:r>
          </a:p>
          <a:p>
            <a:r>
              <a:rPr lang="pl-PL" b="1" dirty="0"/>
              <a:t>nieetyczne działanie </a:t>
            </a:r>
            <a:r>
              <a:rPr lang="pl-PL" dirty="0"/>
              <a:t>– oszustwa, łamanie prawa, nieuczciwe praktyki biznesowe</a:t>
            </a:r>
          </a:p>
          <a:p>
            <a:r>
              <a:rPr lang="pl-PL" b="1" dirty="0"/>
              <a:t>problemy produktowe </a:t>
            </a:r>
            <a:r>
              <a:rPr lang="pl-PL" dirty="0"/>
              <a:t>– wady fabryczne, niebezpieczne produkty, niska jakość usług</a:t>
            </a:r>
          </a:p>
          <a:p>
            <a:r>
              <a:rPr lang="pl-PL" b="1" dirty="0"/>
              <a:t>negatywne relacje z klientami </a:t>
            </a:r>
            <a:r>
              <a:rPr lang="pl-PL" dirty="0"/>
              <a:t>– ignorowanie opinii konsumentów, brak wsparcia posprzedażowego</a:t>
            </a:r>
          </a:p>
          <a:p>
            <a:r>
              <a:rPr lang="pl-PL" b="1" dirty="0"/>
              <a:t>konflikty z interesariuszami </a:t>
            </a:r>
            <a:r>
              <a:rPr lang="pl-PL" dirty="0"/>
              <a:t>- nie uwzględnienie potrzeb, oczekiwań, sugestii i opinii klientów, pracowników, dostawców lub inwestorów</a:t>
            </a:r>
          </a:p>
          <a:p>
            <a:r>
              <a:rPr lang="pl-PL" b="1" dirty="0"/>
              <a:t>kryzysy medialne </a:t>
            </a:r>
            <a:r>
              <a:rPr lang="pl-PL" dirty="0"/>
              <a:t>– skandale związane z pracownikami, właścicielami lub ambasadorami marki.</a:t>
            </a:r>
            <a:endParaRPr lang="en-GB" dirty="0"/>
          </a:p>
        </p:txBody>
      </p:sp>
      <p:sp>
        <p:nvSpPr>
          <p:cNvPr id="4" name="Symbol zastępczy numeru slajdu 3">
            <a:extLst>
              <a:ext uri="{FF2B5EF4-FFF2-40B4-BE49-F238E27FC236}">
                <a16:creationId xmlns:a16="http://schemas.microsoft.com/office/drawing/2014/main" id="{A9DBF963-24E8-9ED1-D28C-400DC71427FB}"/>
              </a:ext>
            </a:extLst>
          </p:cNvPr>
          <p:cNvSpPr>
            <a:spLocks noGrp="1"/>
          </p:cNvSpPr>
          <p:nvPr>
            <p:ph type="sldNum" sz="quarter" idx="10"/>
          </p:nvPr>
        </p:nvSpPr>
        <p:spPr/>
        <p:txBody>
          <a:bodyPr/>
          <a:lstStyle/>
          <a:p>
            <a:fld id="{EB4015AA-59F6-416B-87A6-8E3D940284E2}" type="slidenum">
              <a:rPr lang="pl-PL" smtClean="0"/>
              <a:pPr/>
              <a:t>14</a:t>
            </a:fld>
            <a:endParaRPr lang="pl-PL" dirty="0"/>
          </a:p>
        </p:txBody>
      </p:sp>
    </p:spTree>
    <p:extLst>
      <p:ext uri="{BB962C8B-B14F-4D97-AF65-F5344CB8AC3E}">
        <p14:creationId xmlns:p14="http://schemas.microsoft.com/office/powerpoint/2010/main" val="658716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a:extLst>
              <a:ext uri="{FF2B5EF4-FFF2-40B4-BE49-F238E27FC236}">
                <a16:creationId xmlns:a16="http://schemas.microsoft.com/office/drawing/2014/main" id="{D69C562A-90E9-FACB-5EAA-1205B6230F0A}"/>
              </a:ext>
            </a:extLst>
          </p:cNvPr>
          <p:cNvSpPr>
            <a:spLocks noGrp="1"/>
          </p:cNvSpPr>
          <p:nvPr>
            <p:ph type="title"/>
          </p:nvPr>
        </p:nvSpPr>
        <p:spPr>
          <a:xfrm>
            <a:off x="1024819" y="467469"/>
            <a:ext cx="8640381" cy="1080001"/>
          </a:xfrm>
        </p:spPr>
        <p:txBody>
          <a:bodyPr/>
          <a:lstStyle/>
          <a:p>
            <a:r>
              <a:rPr lang="pl-PL" dirty="0"/>
              <a:t>Przykład - </a:t>
            </a:r>
            <a:r>
              <a:rPr lang="pl-PL" dirty="0" err="1"/>
              <a:t>KFC</a:t>
            </a:r>
            <a:endParaRPr lang="en-GB" dirty="0"/>
          </a:p>
        </p:txBody>
      </p:sp>
      <p:sp>
        <p:nvSpPr>
          <p:cNvPr id="4" name="Symbol zastępczy numeru slajdu 3">
            <a:extLst>
              <a:ext uri="{FF2B5EF4-FFF2-40B4-BE49-F238E27FC236}">
                <a16:creationId xmlns:a16="http://schemas.microsoft.com/office/drawing/2014/main" id="{42436564-01B0-FC79-BBDA-1AD67DCF8FFE}"/>
              </a:ext>
            </a:extLst>
          </p:cNvPr>
          <p:cNvSpPr>
            <a:spLocks noGrp="1"/>
          </p:cNvSpPr>
          <p:nvPr>
            <p:ph type="sldNum" sz="quarter" idx="10"/>
          </p:nvPr>
        </p:nvSpPr>
        <p:spPr/>
        <p:txBody>
          <a:bodyPr/>
          <a:lstStyle/>
          <a:p>
            <a:fld id="{EB4015AA-59F6-416B-87A6-8E3D940284E2}" type="slidenum">
              <a:rPr lang="pl-PL" smtClean="0"/>
              <a:pPr/>
              <a:t>15</a:t>
            </a:fld>
            <a:endParaRPr lang="pl-PL" dirty="0"/>
          </a:p>
        </p:txBody>
      </p:sp>
      <p:pic>
        <p:nvPicPr>
          <p:cNvPr id="6146" name="Picture 2">
            <a:extLst>
              <a:ext uri="{FF2B5EF4-FFF2-40B4-BE49-F238E27FC236}">
                <a16:creationId xmlns:a16="http://schemas.microsoft.com/office/drawing/2014/main" id="{F4EAD71B-961C-8DCC-89E0-0EC291FA487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69929" y="1259557"/>
            <a:ext cx="8155271" cy="5436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58383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a:extLst>
              <a:ext uri="{FF2B5EF4-FFF2-40B4-BE49-F238E27FC236}">
                <a16:creationId xmlns:a16="http://schemas.microsoft.com/office/drawing/2014/main" id="{12118C9C-56A6-4451-8007-C4E5EE3584FA}"/>
              </a:ext>
            </a:extLst>
          </p:cNvPr>
          <p:cNvSpPr>
            <a:spLocks noGrp="1"/>
          </p:cNvSpPr>
          <p:nvPr>
            <p:ph type="title"/>
          </p:nvPr>
        </p:nvSpPr>
        <p:spPr/>
        <p:txBody>
          <a:bodyPr/>
          <a:lstStyle/>
          <a:p>
            <a:r>
              <a:rPr lang="pl-PL" dirty="0"/>
              <a:t>Tło sytuacji:</a:t>
            </a:r>
          </a:p>
        </p:txBody>
      </p:sp>
      <p:sp>
        <p:nvSpPr>
          <p:cNvPr id="6" name="Symbol zastępczy zawartości 5">
            <a:extLst>
              <a:ext uri="{FF2B5EF4-FFF2-40B4-BE49-F238E27FC236}">
                <a16:creationId xmlns:a16="http://schemas.microsoft.com/office/drawing/2014/main" id="{2AC9AC38-9DEA-4AE6-A16D-10E49FAEB80E}"/>
              </a:ext>
            </a:extLst>
          </p:cNvPr>
          <p:cNvSpPr>
            <a:spLocks noGrp="1"/>
          </p:cNvSpPr>
          <p:nvPr>
            <p:ph idx="1"/>
          </p:nvPr>
        </p:nvSpPr>
        <p:spPr/>
        <p:txBody>
          <a:bodyPr/>
          <a:lstStyle/>
          <a:p>
            <a:r>
              <a:rPr lang="pl-PL" dirty="0"/>
              <a:t>W lutym 2018 </a:t>
            </a:r>
            <a:r>
              <a:rPr lang="pl-PL" dirty="0" err="1"/>
              <a:t>KFC</a:t>
            </a:r>
            <a:r>
              <a:rPr lang="pl-PL" dirty="0"/>
              <a:t> sieć restauracji serwujących smażonego kurczaka musiała zamknąć setki lokali po tym, jak awaria dostaw uniemożliwiła jej serwowanie swojego popisowego dania.</a:t>
            </a:r>
          </a:p>
          <a:p>
            <a:r>
              <a:rPr lang="pl-PL" dirty="0"/>
              <a:t>Jednak po ponownym otwarciu 700 z 900 lokali w Wielkiej Brytanii gigant fast </a:t>
            </a:r>
            <a:r>
              <a:rPr lang="pl-PL" dirty="0" err="1"/>
              <a:t>foodów</a:t>
            </a:r>
            <a:r>
              <a:rPr lang="pl-PL" dirty="0"/>
              <a:t> wydał zabawny komunikat w brytyjskich gazetach.</a:t>
            </a:r>
          </a:p>
        </p:txBody>
      </p:sp>
      <p:sp>
        <p:nvSpPr>
          <p:cNvPr id="4" name="Symbol zastępczy daty 3">
            <a:extLst>
              <a:ext uri="{FF2B5EF4-FFF2-40B4-BE49-F238E27FC236}">
                <a16:creationId xmlns:a16="http://schemas.microsoft.com/office/drawing/2014/main" id="{D315552F-3A1D-4DE6-AEF3-01B8E89D2ADE}"/>
              </a:ext>
            </a:extLst>
          </p:cNvPr>
          <p:cNvSpPr>
            <a:spLocks noGrp="1"/>
          </p:cNvSpPr>
          <p:nvPr>
            <p:ph type="dt" sz="half" idx="4294967295"/>
          </p:nvPr>
        </p:nvSpPr>
        <p:spPr>
          <a:xfrm>
            <a:off x="8891588" y="539750"/>
            <a:ext cx="1800225" cy="366713"/>
          </a:xfrm>
          <a:prstGeom prst="rect">
            <a:avLst/>
          </a:prstGeom>
        </p:spPr>
        <p:txBody>
          <a:bodyPr/>
          <a:lstStyle/>
          <a:p>
            <a:fld id="{D857886D-A165-4D54-8DB0-CE6586ECA8EC}" type="datetime1">
              <a:rPr lang="pl-PL" smtClean="0"/>
              <a:t>22.06.2025</a:t>
            </a:fld>
            <a:endParaRPr lang="pl-PL" dirty="0"/>
          </a:p>
        </p:txBody>
      </p:sp>
    </p:spTree>
    <p:extLst>
      <p:ext uri="{BB962C8B-B14F-4D97-AF65-F5344CB8AC3E}">
        <p14:creationId xmlns:p14="http://schemas.microsoft.com/office/powerpoint/2010/main" val="38529927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0403127-4838-7A45-BACF-DE60DE53C5B0}"/>
              </a:ext>
            </a:extLst>
          </p:cNvPr>
          <p:cNvSpPr>
            <a:spLocks noGrp="1"/>
          </p:cNvSpPr>
          <p:nvPr>
            <p:ph type="title"/>
          </p:nvPr>
        </p:nvSpPr>
        <p:spPr/>
        <p:txBody>
          <a:bodyPr/>
          <a:lstStyle/>
          <a:p>
            <a:r>
              <a:rPr lang="pl-PL" dirty="0"/>
              <a:t>Treść komunikatu:</a:t>
            </a:r>
            <a:endParaRPr lang="en-GB" dirty="0"/>
          </a:p>
        </p:txBody>
      </p:sp>
      <p:sp>
        <p:nvSpPr>
          <p:cNvPr id="3" name="Symbol zastępczy zawartości 2">
            <a:extLst>
              <a:ext uri="{FF2B5EF4-FFF2-40B4-BE49-F238E27FC236}">
                <a16:creationId xmlns:a16="http://schemas.microsoft.com/office/drawing/2014/main" id="{0D4D434C-DBBA-AA23-9E54-2DEFBEE5AABB}"/>
              </a:ext>
            </a:extLst>
          </p:cNvPr>
          <p:cNvSpPr>
            <a:spLocks noGrp="1"/>
          </p:cNvSpPr>
          <p:nvPr>
            <p:ph idx="1"/>
          </p:nvPr>
        </p:nvSpPr>
        <p:spPr/>
        <p:txBody>
          <a:bodyPr/>
          <a:lstStyle/>
          <a:p>
            <a:r>
              <a:rPr lang="en-US" i="1" dirty="0"/>
              <a:t>“We’re sorry. A chicken restaurant without any chicken. It’s not ideal. Huge apologies to our customers, especially those who travelled out of their way to find we were closed. And endless thanks to our KFC team members and our franchise partners for working tirelessly to improve the situation. It’s been a hell of a week, but we’re making progress, and every day more and more fresh chicken is being delivered to our restaurants. Thank you for bearing with us.”</a:t>
            </a:r>
            <a:endParaRPr lang="pl-PL" i="1" dirty="0"/>
          </a:p>
          <a:p>
            <a:r>
              <a:rPr lang="pl-PL" i="1" dirty="0"/>
              <a:t>„Przepraszamy. Restauracja serwująca kurczaki bez kurczaków. Nie jest to idealna sytuacja. Bardzo przepraszamy naszych klientów, zwłaszcza tych, którzy przyjechali z daleka, aby przekonać się, że jesteśmy zamknięci. Ogromne podziękowania dla członków naszego zespołu </a:t>
            </a:r>
            <a:r>
              <a:rPr lang="pl-PL" i="1" dirty="0" err="1"/>
              <a:t>KFC</a:t>
            </a:r>
            <a:r>
              <a:rPr lang="pl-PL" i="1" dirty="0"/>
              <a:t> i naszych partnerów franczyzowych za niestrudzoną pracę nad poprawą sytuacji. To był piekielnie trudny tydzień, ale robimy postępy i każdego dnia do naszych restauracji dostarczane są coraz większe ilości świeżego kurczaka. Dziękujemy za wyrozumiałość”.</a:t>
            </a:r>
            <a:endParaRPr lang="en-GB" i="1" dirty="0"/>
          </a:p>
        </p:txBody>
      </p:sp>
      <p:sp>
        <p:nvSpPr>
          <p:cNvPr id="4" name="Symbol zastępczy numeru slajdu 3">
            <a:extLst>
              <a:ext uri="{FF2B5EF4-FFF2-40B4-BE49-F238E27FC236}">
                <a16:creationId xmlns:a16="http://schemas.microsoft.com/office/drawing/2014/main" id="{97A71E31-60F8-1267-1E32-CA21A02E41CF}"/>
              </a:ext>
            </a:extLst>
          </p:cNvPr>
          <p:cNvSpPr>
            <a:spLocks noGrp="1"/>
          </p:cNvSpPr>
          <p:nvPr>
            <p:ph type="sldNum" sz="quarter" idx="10"/>
          </p:nvPr>
        </p:nvSpPr>
        <p:spPr/>
        <p:txBody>
          <a:bodyPr/>
          <a:lstStyle/>
          <a:p>
            <a:fld id="{EB4015AA-59F6-416B-87A6-8E3D940284E2}" type="slidenum">
              <a:rPr lang="pl-PL" smtClean="0"/>
              <a:pPr/>
              <a:t>17</a:t>
            </a:fld>
            <a:endParaRPr lang="pl-PL" dirty="0"/>
          </a:p>
        </p:txBody>
      </p:sp>
    </p:spTree>
    <p:extLst>
      <p:ext uri="{BB962C8B-B14F-4D97-AF65-F5344CB8AC3E}">
        <p14:creationId xmlns:p14="http://schemas.microsoft.com/office/powerpoint/2010/main" val="3641651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D2A8449-680C-9B6F-7024-F3B4DF08FF8D}"/>
              </a:ext>
            </a:extLst>
          </p:cNvPr>
          <p:cNvSpPr>
            <a:spLocks noGrp="1"/>
          </p:cNvSpPr>
          <p:nvPr>
            <p:ph type="title"/>
          </p:nvPr>
        </p:nvSpPr>
        <p:spPr/>
        <p:txBody>
          <a:bodyPr/>
          <a:lstStyle/>
          <a:p>
            <a:r>
              <a:rPr lang="pl-PL" dirty="0"/>
              <a:t>Zadanie:</a:t>
            </a:r>
            <a:endParaRPr lang="en-GB" dirty="0"/>
          </a:p>
        </p:txBody>
      </p:sp>
      <p:sp>
        <p:nvSpPr>
          <p:cNvPr id="3" name="Symbol zastępczy zawartości 2">
            <a:extLst>
              <a:ext uri="{FF2B5EF4-FFF2-40B4-BE49-F238E27FC236}">
                <a16:creationId xmlns:a16="http://schemas.microsoft.com/office/drawing/2014/main" id="{A1F0F81B-D532-5D07-7F4F-A7CD0062BA53}"/>
              </a:ext>
            </a:extLst>
          </p:cNvPr>
          <p:cNvSpPr>
            <a:spLocks noGrp="1"/>
          </p:cNvSpPr>
          <p:nvPr>
            <p:ph idx="1"/>
          </p:nvPr>
        </p:nvSpPr>
        <p:spPr>
          <a:xfrm>
            <a:off x="1025907" y="1619597"/>
            <a:ext cx="8640382" cy="5256584"/>
          </a:xfrm>
        </p:spPr>
        <p:txBody>
          <a:bodyPr>
            <a:normAutofit fontScale="92500" lnSpcReduction="10000"/>
          </a:bodyPr>
          <a:lstStyle/>
          <a:p>
            <a:pPr>
              <a:lnSpc>
                <a:spcPct val="120000"/>
              </a:lnSpc>
              <a:spcBef>
                <a:spcPts val="600"/>
              </a:spcBef>
            </a:pPr>
            <a:r>
              <a:rPr lang="pl-PL" dirty="0"/>
              <a:t>Zadanie wykonywane indywidualnie, w trakcie zajęć</a:t>
            </a:r>
          </a:p>
          <a:p>
            <a:pPr>
              <a:lnSpc>
                <a:spcPct val="120000"/>
              </a:lnSpc>
              <a:spcBef>
                <a:spcPts val="600"/>
              </a:spcBef>
            </a:pPr>
            <a:r>
              <a:rPr lang="pl-PL" dirty="0"/>
              <a:t>Czas trwania: 30 minut</a:t>
            </a:r>
          </a:p>
          <a:p>
            <a:pPr>
              <a:lnSpc>
                <a:spcPct val="120000"/>
              </a:lnSpc>
              <a:spcBef>
                <a:spcPts val="600"/>
              </a:spcBef>
            </a:pPr>
            <a:r>
              <a:rPr lang="pl-PL" dirty="0"/>
              <a:t>Poszukaj przykładu kryzysu wizerunkowego jednego przedsiębiorstwa/ podmiotu/ osoby i podaj kiedy się wydarzył, jakie były jego przyczyny. Przedstaw przykłady artykułów prasowych czy publikacji na mediach społecznościowych dotyczących tego kryzysu. Zadanie wykonaj w formie jednej strony formatu A4, w programie </a:t>
            </a:r>
            <a:r>
              <a:rPr lang="pl-PL" dirty="0" err="1"/>
              <a:t>Canva</a:t>
            </a:r>
            <a:r>
              <a:rPr lang="pl-PL" dirty="0"/>
              <a:t>.</a:t>
            </a:r>
          </a:p>
          <a:p>
            <a:pPr>
              <a:lnSpc>
                <a:spcPct val="120000"/>
              </a:lnSpc>
              <a:spcBef>
                <a:spcPts val="600"/>
              </a:spcBef>
            </a:pPr>
            <a:r>
              <a:rPr lang="pl-PL" dirty="0"/>
              <a:t>Pamiętaj o podaniu źródła informacji!</a:t>
            </a:r>
          </a:p>
          <a:p>
            <a:pPr>
              <a:lnSpc>
                <a:spcPct val="120000"/>
              </a:lnSpc>
              <a:spcBef>
                <a:spcPts val="600"/>
              </a:spcBef>
            </a:pPr>
            <a:r>
              <a:rPr lang="pl-PL" dirty="0"/>
              <a:t>Przykładowe kryzysy: </a:t>
            </a:r>
          </a:p>
          <a:p>
            <a:pPr>
              <a:lnSpc>
                <a:spcPct val="120000"/>
              </a:lnSpc>
              <a:spcBef>
                <a:spcPts val="600"/>
              </a:spcBef>
            </a:pPr>
            <a:r>
              <a:rPr lang="en-GB" u="sng" dirty="0">
                <a:hlinkClick r:id="rId2"/>
              </a:rPr>
              <a:t>https://</a:t>
            </a:r>
            <a:r>
              <a:rPr lang="en-GB" u="sng" dirty="0" err="1">
                <a:hlinkClick r:id="rId2"/>
              </a:rPr>
              <a:t>www.alertmedia.pl</a:t>
            </a:r>
            <a:r>
              <a:rPr lang="en-GB" u="sng" dirty="0">
                <a:hlinkClick r:id="rId2"/>
              </a:rPr>
              <a:t>/</a:t>
            </a:r>
            <a:r>
              <a:rPr lang="en-GB" u="sng" dirty="0" err="1">
                <a:hlinkClick r:id="rId2"/>
              </a:rPr>
              <a:t>wp</a:t>
            </a:r>
            <a:r>
              <a:rPr lang="en-GB" u="sng" dirty="0">
                <a:hlinkClick r:id="rId2"/>
              </a:rPr>
              <a:t>-content/uploads/2023/01/</a:t>
            </a:r>
            <a:r>
              <a:rPr lang="en-GB" u="sng" dirty="0" err="1">
                <a:hlinkClick r:id="rId2"/>
              </a:rPr>
              <a:t>Raport-Kryzysometr-2022.pdf</a:t>
            </a:r>
            <a:endParaRPr lang="pl-PL" dirty="0"/>
          </a:p>
          <a:p>
            <a:pPr>
              <a:lnSpc>
                <a:spcPct val="120000"/>
              </a:lnSpc>
              <a:spcBef>
                <a:spcPts val="600"/>
              </a:spcBef>
            </a:pPr>
            <a:r>
              <a:rPr lang="en-GB" u="sng" dirty="0">
                <a:hlinkClick r:id="rId3"/>
              </a:rPr>
              <a:t>https://</a:t>
            </a:r>
            <a:r>
              <a:rPr lang="en-GB" u="sng" dirty="0" err="1">
                <a:hlinkClick r:id="rId3"/>
              </a:rPr>
              <a:t>alertmedia.pl</a:t>
            </a:r>
            <a:r>
              <a:rPr lang="en-GB" u="sng" dirty="0">
                <a:hlinkClick r:id="rId3"/>
              </a:rPr>
              <a:t>/</a:t>
            </a:r>
            <a:r>
              <a:rPr lang="en-GB" u="sng" dirty="0" err="1">
                <a:hlinkClick r:id="rId3"/>
              </a:rPr>
              <a:t>wp</a:t>
            </a:r>
            <a:r>
              <a:rPr lang="en-GB" u="sng" dirty="0">
                <a:hlinkClick r:id="rId3"/>
              </a:rPr>
              <a:t>-content/uploads/2025/02/</a:t>
            </a:r>
            <a:r>
              <a:rPr lang="en-GB" u="sng" dirty="0" err="1">
                <a:hlinkClick r:id="rId3"/>
              </a:rPr>
              <a:t>Kryzysometr</a:t>
            </a:r>
            <a:r>
              <a:rPr lang="en-GB" u="sng" dirty="0">
                <a:hlinkClick r:id="rId3"/>
              </a:rPr>
              <a:t>-2024-</a:t>
            </a:r>
            <a:r>
              <a:rPr lang="en-GB" u="sng" dirty="0" err="1">
                <a:hlinkClick r:id="rId3"/>
              </a:rPr>
              <a:t>2025_raport.pdf</a:t>
            </a:r>
            <a:endParaRPr lang="pl-PL" dirty="0"/>
          </a:p>
          <a:p>
            <a:pPr>
              <a:lnSpc>
                <a:spcPct val="120000"/>
              </a:lnSpc>
              <a:spcBef>
                <a:spcPts val="600"/>
              </a:spcBef>
            </a:pPr>
            <a:r>
              <a:rPr lang="en-GB" u="sng" dirty="0">
                <a:hlinkClick r:id="rId4"/>
              </a:rPr>
              <a:t>https://</a:t>
            </a:r>
            <a:r>
              <a:rPr lang="en-GB" u="sng" dirty="0" err="1">
                <a:hlinkClick r:id="rId4"/>
              </a:rPr>
              <a:t>alertmedia.pl</a:t>
            </a:r>
            <a:r>
              <a:rPr lang="en-GB" u="sng" dirty="0">
                <a:hlinkClick r:id="rId4"/>
              </a:rPr>
              <a:t>/</a:t>
            </a:r>
            <a:r>
              <a:rPr lang="en-GB" u="sng" dirty="0" err="1">
                <a:hlinkClick r:id="rId4"/>
              </a:rPr>
              <a:t>wp</a:t>
            </a:r>
            <a:r>
              <a:rPr lang="en-GB" u="sng" dirty="0">
                <a:hlinkClick r:id="rId4"/>
              </a:rPr>
              <a:t>-content/uploads/2024/02/</a:t>
            </a:r>
            <a:r>
              <a:rPr lang="en-GB" u="sng" dirty="0" err="1">
                <a:hlinkClick r:id="rId4"/>
              </a:rPr>
              <a:t>Raport-Kryzysometr-2023.pdf</a:t>
            </a:r>
            <a:endParaRPr lang="pl-PL" u="sng" dirty="0"/>
          </a:p>
          <a:p>
            <a:pPr>
              <a:lnSpc>
                <a:spcPct val="120000"/>
              </a:lnSpc>
              <a:spcBef>
                <a:spcPts val="600"/>
              </a:spcBef>
            </a:pPr>
            <a:r>
              <a:rPr lang="en-GB" u="sng" dirty="0">
                <a:hlinkClick r:id="rId5"/>
              </a:rPr>
              <a:t>https://</a:t>
            </a:r>
            <a:r>
              <a:rPr lang="en-GB" u="sng" dirty="0" err="1">
                <a:hlinkClick r:id="rId5"/>
              </a:rPr>
              <a:t>mojafirma.infor.pl</a:t>
            </a:r>
            <a:r>
              <a:rPr lang="en-GB" u="sng" dirty="0">
                <a:hlinkClick r:id="rId5"/>
              </a:rPr>
              <a:t>/</a:t>
            </a:r>
            <a:r>
              <a:rPr lang="en-GB" u="sng" dirty="0" err="1">
                <a:hlinkClick r:id="rId5"/>
              </a:rPr>
              <a:t>wiadomosci</a:t>
            </a:r>
            <a:r>
              <a:rPr lang="en-GB" u="sng" dirty="0">
                <a:hlinkClick r:id="rId5"/>
              </a:rPr>
              <a:t>/6833297,kryzys-wizerunkowy-polskich-firm-2024-skutki-i-dzialania-naprawcze-p.html</a:t>
            </a:r>
            <a:r>
              <a:rPr lang="pl-PL" u="sng" dirty="0"/>
              <a:t> </a:t>
            </a:r>
            <a:endParaRPr lang="pl-PL" dirty="0"/>
          </a:p>
          <a:p>
            <a:pPr>
              <a:lnSpc>
                <a:spcPct val="120000"/>
              </a:lnSpc>
              <a:spcBef>
                <a:spcPts val="600"/>
              </a:spcBef>
            </a:pPr>
            <a:endParaRPr lang="en-GB" dirty="0"/>
          </a:p>
        </p:txBody>
      </p:sp>
      <p:sp>
        <p:nvSpPr>
          <p:cNvPr id="4" name="Symbol zastępczy numeru slajdu 3">
            <a:extLst>
              <a:ext uri="{FF2B5EF4-FFF2-40B4-BE49-F238E27FC236}">
                <a16:creationId xmlns:a16="http://schemas.microsoft.com/office/drawing/2014/main" id="{BA183242-E5FC-27FD-44FB-949A1CA2DF47}"/>
              </a:ext>
            </a:extLst>
          </p:cNvPr>
          <p:cNvSpPr>
            <a:spLocks noGrp="1"/>
          </p:cNvSpPr>
          <p:nvPr>
            <p:ph type="sldNum" sz="quarter" idx="10"/>
          </p:nvPr>
        </p:nvSpPr>
        <p:spPr/>
        <p:txBody>
          <a:bodyPr/>
          <a:lstStyle/>
          <a:p>
            <a:fld id="{EB4015AA-59F6-416B-87A6-8E3D940284E2}" type="slidenum">
              <a:rPr lang="pl-PL" smtClean="0"/>
              <a:pPr/>
              <a:t>18</a:t>
            </a:fld>
            <a:endParaRPr lang="pl-PL" dirty="0"/>
          </a:p>
        </p:txBody>
      </p:sp>
    </p:spTree>
    <p:extLst>
      <p:ext uri="{BB962C8B-B14F-4D97-AF65-F5344CB8AC3E}">
        <p14:creationId xmlns:p14="http://schemas.microsoft.com/office/powerpoint/2010/main" val="485642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ED042D4-2F92-2CF8-B41E-32DA6791F567}"/>
              </a:ext>
            </a:extLst>
          </p:cNvPr>
          <p:cNvSpPr>
            <a:spLocks noGrp="1"/>
          </p:cNvSpPr>
          <p:nvPr>
            <p:ph type="title"/>
          </p:nvPr>
        </p:nvSpPr>
        <p:spPr/>
        <p:txBody>
          <a:bodyPr/>
          <a:lstStyle/>
          <a:p>
            <a:r>
              <a:rPr lang="pl-PL" dirty="0"/>
              <a:t>Źródła: </a:t>
            </a:r>
            <a:endParaRPr lang="en-GB" dirty="0"/>
          </a:p>
        </p:txBody>
      </p:sp>
      <p:sp>
        <p:nvSpPr>
          <p:cNvPr id="3" name="Symbol zastępczy zawartości 2">
            <a:extLst>
              <a:ext uri="{FF2B5EF4-FFF2-40B4-BE49-F238E27FC236}">
                <a16:creationId xmlns:a16="http://schemas.microsoft.com/office/drawing/2014/main" id="{4AAE538C-6894-E3D1-379F-AD95BDB80ED0}"/>
              </a:ext>
            </a:extLst>
          </p:cNvPr>
          <p:cNvSpPr>
            <a:spLocks noGrp="1"/>
          </p:cNvSpPr>
          <p:nvPr>
            <p:ph idx="1"/>
          </p:nvPr>
        </p:nvSpPr>
        <p:spPr/>
        <p:txBody>
          <a:bodyPr/>
          <a:lstStyle/>
          <a:p>
            <a:r>
              <a:rPr lang="pl-PL" dirty="0"/>
              <a:t>Księga komunikacji kryzysowej – teoria i praktyka, Rządowe Centrum Bezpieczeństwa, 2024, </a:t>
            </a:r>
            <a:r>
              <a:rPr lang="pl-PL" dirty="0">
                <a:hlinkClick r:id="rId2"/>
              </a:rPr>
              <a:t>Księga Komunikacji Kryzysowej - Rządowe Centrum Bezpieczeństwa - Portal </a:t>
            </a:r>
            <a:r>
              <a:rPr lang="pl-PL" dirty="0" err="1">
                <a:hlinkClick r:id="rId2"/>
              </a:rPr>
              <a:t>Gov.pl</a:t>
            </a:r>
            <a:endParaRPr lang="pl-PL" dirty="0"/>
          </a:p>
          <a:p>
            <a:r>
              <a:rPr lang="pl-PL" dirty="0">
                <a:hlinkClick r:id="rId3"/>
              </a:rPr>
              <a:t>Kryzys wizerunkowy – jak go rozpoznać i skutecznie zarządzać? – Biznes Wprost</a:t>
            </a:r>
            <a:endParaRPr lang="pl-PL" dirty="0"/>
          </a:p>
          <a:p>
            <a:r>
              <a:rPr lang="en-US" dirty="0">
                <a:hlinkClick r:id="rId4"/>
              </a:rPr>
              <a:t>KFC </a:t>
            </a:r>
            <a:r>
              <a:rPr lang="en-US" dirty="0" err="1">
                <a:hlinkClick r:id="rId4"/>
              </a:rPr>
              <a:t>apologises</a:t>
            </a:r>
            <a:r>
              <a:rPr lang="en-US" dirty="0">
                <a:hlinkClick r:id="rId4"/>
              </a:rPr>
              <a:t> for chicken shortage with witty '</a:t>
            </a:r>
            <a:r>
              <a:rPr lang="en-US" dirty="0" err="1">
                <a:hlinkClick r:id="rId4"/>
              </a:rPr>
              <a:t>FCK</a:t>
            </a:r>
            <a:r>
              <a:rPr lang="en-US" dirty="0">
                <a:hlinkClick r:id="rId4"/>
              </a:rPr>
              <a:t>, we're sorry' advert | London Evening Standard | The Standard</a:t>
            </a:r>
            <a:endParaRPr lang="pl-PL" dirty="0"/>
          </a:p>
          <a:p>
            <a:pPr marL="0" indent="0">
              <a:buNone/>
            </a:pPr>
            <a:endParaRPr lang="en-GB" dirty="0"/>
          </a:p>
        </p:txBody>
      </p:sp>
      <p:sp>
        <p:nvSpPr>
          <p:cNvPr id="5" name="Symbol zastępczy numeru slajdu 4">
            <a:extLst>
              <a:ext uri="{FF2B5EF4-FFF2-40B4-BE49-F238E27FC236}">
                <a16:creationId xmlns:a16="http://schemas.microsoft.com/office/drawing/2014/main" id="{014F90E7-CD43-4927-B7FC-DBE1CFC994A1}"/>
              </a:ext>
            </a:extLst>
          </p:cNvPr>
          <p:cNvSpPr>
            <a:spLocks noGrp="1"/>
          </p:cNvSpPr>
          <p:nvPr>
            <p:ph type="sldNum" sz="quarter" idx="10"/>
          </p:nvPr>
        </p:nvSpPr>
        <p:spPr/>
        <p:txBody>
          <a:bodyPr/>
          <a:lstStyle/>
          <a:p>
            <a:fld id="{EB4015AA-59F6-416B-87A6-8E3D940284E2}" type="slidenum">
              <a:rPr lang="pl-PL" smtClean="0"/>
              <a:pPr/>
              <a:t>19</a:t>
            </a:fld>
            <a:endParaRPr lang="pl-PL" dirty="0"/>
          </a:p>
        </p:txBody>
      </p:sp>
    </p:spTree>
    <p:extLst>
      <p:ext uri="{BB962C8B-B14F-4D97-AF65-F5344CB8AC3E}">
        <p14:creationId xmlns:p14="http://schemas.microsoft.com/office/powerpoint/2010/main" val="3022022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ytuł 10">
            <a:extLst>
              <a:ext uri="{FF2B5EF4-FFF2-40B4-BE49-F238E27FC236}">
                <a16:creationId xmlns:a16="http://schemas.microsoft.com/office/drawing/2014/main" id="{56D39C55-7AA3-7040-B077-14B2D470B74D}"/>
              </a:ext>
            </a:extLst>
          </p:cNvPr>
          <p:cNvSpPr>
            <a:spLocks noGrp="1"/>
          </p:cNvSpPr>
          <p:nvPr>
            <p:ph type="ctrTitle"/>
          </p:nvPr>
        </p:nvSpPr>
        <p:spPr/>
        <p:txBody>
          <a:bodyPr/>
          <a:lstStyle/>
          <a:p>
            <a:pPr algn="ctr"/>
            <a:r>
              <a:rPr lang="pl-PL" dirty="0"/>
              <a:t>Rodzaje sytuacji kryzysowych: kryzysy wizerunkowe</a:t>
            </a:r>
            <a:br>
              <a:rPr lang="pl-PL" dirty="0"/>
            </a:br>
            <a:r>
              <a:rPr lang="en-GB" dirty="0" err="1"/>
              <a:t>i</a:t>
            </a:r>
            <a:r>
              <a:rPr lang="en-GB" dirty="0"/>
              <a:t> </a:t>
            </a:r>
            <a:r>
              <a:rPr lang="en-GB" dirty="0" err="1"/>
              <a:t>rzeczywiste</a:t>
            </a:r>
            <a:endParaRPr lang="pl-PL" dirty="0"/>
          </a:p>
        </p:txBody>
      </p:sp>
      <p:pic>
        <p:nvPicPr>
          <p:cNvPr id="1026" name="Picture 2" descr="Komunikacja z pracownikami w sytuacji kryzysu w firmie - ARK">
            <a:extLst>
              <a:ext uri="{FF2B5EF4-FFF2-40B4-BE49-F238E27FC236}">
                <a16:creationId xmlns:a16="http://schemas.microsoft.com/office/drawing/2014/main" id="{7050794F-7ACF-10C9-9FAF-AC21F4E5535B}"/>
              </a:ext>
            </a:extLst>
          </p:cNvPr>
          <p:cNvPicPr>
            <a:picLocks noGrp="1" noChangeAspect="1" noChangeArrowheads="1"/>
          </p:cNvPicPr>
          <p:nvPr>
            <p:ph type="pic" sz="quarter" idx="10"/>
          </p:nvPr>
        </p:nvPicPr>
        <p:blipFill>
          <a:blip r:embed="rId3">
            <a:extLst>
              <a:ext uri="{28A0092B-C50C-407E-A947-70E740481C1C}">
                <a14:useLocalDpi xmlns:a14="http://schemas.microsoft.com/office/drawing/2010/main" val="0"/>
              </a:ext>
            </a:extLst>
          </a:blip>
          <a:srcRect t="577" b="577"/>
          <a:stretch>
            <a:fillRect/>
          </a:stretch>
        </p:blipFill>
        <p:spPr bwMode="auto">
          <a:xfrm>
            <a:off x="665163" y="-65088"/>
            <a:ext cx="6835775" cy="4859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6845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Jak przygotować się do kryzysu wizerunkowego? - Exacto">
            <a:extLst>
              <a:ext uri="{FF2B5EF4-FFF2-40B4-BE49-F238E27FC236}">
                <a16:creationId xmlns:a16="http://schemas.microsoft.com/office/drawing/2014/main" id="{5D25BCC8-2C88-534E-27D4-55AAB147E0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9474"/>
          <a:stretch>
            <a:fillRect/>
          </a:stretch>
        </p:blipFill>
        <p:spPr bwMode="auto">
          <a:xfrm>
            <a:off x="1025525" y="10"/>
            <a:ext cx="8640763" cy="5221278"/>
          </a:xfrm>
          <a:custGeom>
            <a:avLst/>
            <a:gdLst>
              <a:gd name="connsiteX0" fmla="*/ 0 w 8640763"/>
              <a:gd name="connsiteY0" fmla="*/ 0 h 5221288"/>
              <a:gd name="connsiteX1" fmla="*/ 8640763 w 8640763"/>
              <a:gd name="connsiteY1" fmla="*/ 0 h 5221288"/>
              <a:gd name="connsiteX2" fmla="*/ 8640763 w 8640763"/>
              <a:gd name="connsiteY2" fmla="*/ 4500563 h 5221288"/>
              <a:gd name="connsiteX3" fmla="*/ 1439863 w 8640763"/>
              <a:gd name="connsiteY3" fmla="*/ 4500563 h 5221288"/>
              <a:gd name="connsiteX4" fmla="*/ 1439863 w 8640763"/>
              <a:gd name="connsiteY4" fmla="*/ 5221288 h 5221288"/>
              <a:gd name="connsiteX5" fmla="*/ 0 w 8640763"/>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40763" h="5221288">
                <a:moveTo>
                  <a:pt x="0" y="0"/>
                </a:moveTo>
                <a:lnTo>
                  <a:pt x="8640763" y="0"/>
                </a:lnTo>
                <a:lnTo>
                  <a:pt x="8640763" y="4500563"/>
                </a:lnTo>
                <a:lnTo>
                  <a:pt x="1439863" y="4500563"/>
                </a:lnTo>
                <a:lnTo>
                  <a:pt x="1439863" y="5221288"/>
                </a:lnTo>
                <a:lnTo>
                  <a:pt x="0" y="5221288"/>
                </a:lnTo>
                <a:close/>
              </a:path>
            </a:pathLst>
          </a:custGeom>
          <a:solidFill>
            <a:srgbClr val="FFFFFF"/>
          </a:solidFill>
        </p:spPr>
      </p:pic>
      <p:sp>
        <p:nvSpPr>
          <p:cNvPr id="6" name="Tytuł 5">
            <a:extLst>
              <a:ext uri="{FF2B5EF4-FFF2-40B4-BE49-F238E27FC236}">
                <a16:creationId xmlns:a16="http://schemas.microsoft.com/office/drawing/2014/main" id="{0CD17717-5751-F730-50BD-CBB39F57635A}"/>
              </a:ext>
            </a:extLst>
          </p:cNvPr>
          <p:cNvSpPr>
            <a:spLocks noGrp="1"/>
          </p:cNvSpPr>
          <p:nvPr>
            <p:ph type="title"/>
          </p:nvPr>
        </p:nvSpPr>
        <p:spPr>
          <a:xfrm>
            <a:off x="2825750" y="5593629"/>
            <a:ext cx="7559675" cy="705572"/>
          </a:xfrm>
        </p:spPr>
        <p:txBody>
          <a:bodyPr anchor="t">
            <a:normAutofit/>
          </a:bodyPr>
          <a:lstStyle/>
          <a:p>
            <a:r>
              <a:rPr lang="pl-PL" dirty="0"/>
              <a:t>Dziękuję bardzo</a:t>
            </a:r>
          </a:p>
        </p:txBody>
      </p:sp>
    </p:spTree>
    <p:extLst>
      <p:ext uri="{BB962C8B-B14F-4D97-AF65-F5344CB8AC3E}">
        <p14:creationId xmlns:p14="http://schemas.microsoft.com/office/powerpoint/2010/main" val="3325994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9FCEA00-CDC1-2E1B-DBA8-AF05EE55D03B}"/>
              </a:ext>
            </a:extLst>
          </p:cNvPr>
          <p:cNvSpPr>
            <a:spLocks noGrp="1"/>
          </p:cNvSpPr>
          <p:nvPr>
            <p:ph type="title"/>
          </p:nvPr>
        </p:nvSpPr>
        <p:spPr>
          <a:xfrm>
            <a:off x="1025525" y="899836"/>
            <a:ext cx="8640381" cy="1080001"/>
          </a:xfrm>
        </p:spPr>
        <p:txBody>
          <a:bodyPr anchor="t">
            <a:normAutofit/>
          </a:bodyPr>
          <a:lstStyle/>
          <a:p>
            <a:r>
              <a:rPr lang="pl-PL" sz="2400" b="0" dirty="0"/>
              <a:t>Odnosząc się do skutków sytuacji kryzysowej, można podzielić kryzysy na dwie grupy: rzeczywiste i wizerunkowe:</a:t>
            </a:r>
            <a:endParaRPr lang="en-GB" sz="2400" dirty="0"/>
          </a:p>
        </p:txBody>
      </p:sp>
      <p:sp>
        <p:nvSpPr>
          <p:cNvPr id="4" name="Symbol zastępczy numeru slajdu 3">
            <a:extLst>
              <a:ext uri="{FF2B5EF4-FFF2-40B4-BE49-F238E27FC236}">
                <a16:creationId xmlns:a16="http://schemas.microsoft.com/office/drawing/2014/main" id="{54981090-CC60-D665-E3E0-759E64F32E8A}"/>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3</a:t>
            </a:fld>
            <a:endParaRPr lang="pl-PL" sz="300"/>
          </a:p>
        </p:txBody>
      </p:sp>
      <p:graphicFrame>
        <p:nvGraphicFramePr>
          <p:cNvPr id="6" name="Symbol zastępczy zawartości 2">
            <a:extLst>
              <a:ext uri="{FF2B5EF4-FFF2-40B4-BE49-F238E27FC236}">
                <a16:creationId xmlns:a16="http://schemas.microsoft.com/office/drawing/2014/main" id="{D43E1860-6EFA-C8F4-6084-2A10637B0E56}"/>
              </a:ext>
            </a:extLst>
          </p:cNvPr>
          <p:cNvGraphicFramePr>
            <a:graphicFrameLocks noGrp="1"/>
          </p:cNvGraphicFramePr>
          <p:nvPr>
            <p:ph idx="1"/>
            <p:extLst>
              <p:ext uri="{D42A27DB-BD31-4B8C-83A1-F6EECF244321}">
                <p14:modId xmlns:p14="http://schemas.microsoft.com/office/powerpoint/2010/main" val="13439719"/>
              </p:ext>
            </p:extLst>
          </p:nvPr>
        </p:nvGraphicFramePr>
        <p:xfrm>
          <a:off x="1025907" y="1979837"/>
          <a:ext cx="8640382" cy="46800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849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BB516EE-D50A-E93B-E7F2-041BE13CE505}"/>
              </a:ext>
            </a:extLst>
          </p:cNvPr>
          <p:cNvSpPr>
            <a:spLocks noGrp="1"/>
          </p:cNvSpPr>
          <p:nvPr>
            <p:ph type="title"/>
          </p:nvPr>
        </p:nvSpPr>
        <p:spPr/>
        <p:txBody>
          <a:bodyPr/>
          <a:lstStyle/>
          <a:p>
            <a:r>
              <a:rPr lang="pl-PL" dirty="0"/>
              <a:t>Wizerunek i kryzys wizerunkowy</a:t>
            </a:r>
            <a:endParaRPr lang="en-GB" dirty="0"/>
          </a:p>
        </p:txBody>
      </p:sp>
      <p:sp>
        <p:nvSpPr>
          <p:cNvPr id="3" name="Symbol zastępczy zawartości 2">
            <a:extLst>
              <a:ext uri="{FF2B5EF4-FFF2-40B4-BE49-F238E27FC236}">
                <a16:creationId xmlns:a16="http://schemas.microsoft.com/office/drawing/2014/main" id="{E77F1AAE-1C6D-C12A-7FBF-0DD0553993AF}"/>
              </a:ext>
            </a:extLst>
          </p:cNvPr>
          <p:cNvSpPr>
            <a:spLocks noGrp="1"/>
          </p:cNvSpPr>
          <p:nvPr>
            <p:ph idx="1"/>
          </p:nvPr>
        </p:nvSpPr>
        <p:spPr>
          <a:xfrm>
            <a:off x="1025907" y="1979837"/>
            <a:ext cx="8640382" cy="4896344"/>
          </a:xfrm>
        </p:spPr>
        <p:txBody>
          <a:bodyPr>
            <a:normAutofit fontScale="92500" lnSpcReduction="10000"/>
          </a:bodyPr>
          <a:lstStyle/>
          <a:p>
            <a:pPr>
              <a:lnSpc>
                <a:spcPct val="120000"/>
              </a:lnSpc>
              <a:spcBef>
                <a:spcPts val="0"/>
              </a:spcBef>
            </a:pPr>
            <a:r>
              <a:rPr lang="pl-PL" dirty="0"/>
              <a:t>Wizerunek jest czymś, co buduje się latami. Zaufanie i szacunek społeczny wymaga ciężkiej pracy i oddania. Brak reakcji w kryzysie, zbyt późne podjęcie działań komunikacyjnych lub nieumiejętne zarządzanie informację może spowodować, że dobre imię instytucji czy osoby legnie w gruzach. </a:t>
            </a:r>
          </a:p>
          <a:p>
            <a:pPr>
              <a:lnSpc>
                <a:spcPct val="120000"/>
              </a:lnSpc>
              <a:spcBef>
                <a:spcPts val="0"/>
              </a:spcBef>
            </a:pPr>
            <a:endParaRPr lang="pl-PL" dirty="0"/>
          </a:p>
          <a:p>
            <a:pPr>
              <a:lnSpc>
                <a:spcPct val="120000"/>
              </a:lnSpc>
              <a:spcBef>
                <a:spcPts val="0"/>
              </a:spcBef>
            </a:pPr>
            <a:r>
              <a:rPr lang="pl-PL" dirty="0"/>
              <a:t>To, w zależności od tego jakiej instytucji lub osoby dotyka, może przełożyć się na poważne konsekwencje np. finansowe (do upadłości przedsiębiorstwa włącznie), gospodarcze czy polityczne. </a:t>
            </a:r>
          </a:p>
          <a:p>
            <a:pPr>
              <a:lnSpc>
                <a:spcPct val="120000"/>
              </a:lnSpc>
              <a:spcBef>
                <a:spcPts val="0"/>
              </a:spcBef>
            </a:pPr>
            <a:endParaRPr lang="pl-PL" dirty="0"/>
          </a:p>
          <a:p>
            <a:pPr>
              <a:lnSpc>
                <a:spcPct val="120000"/>
              </a:lnSpc>
              <a:spcBef>
                <a:spcPts val="0"/>
              </a:spcBef>
            </a:pPr>
            <a:r>
              <a:rPr lang="pl-PL" dirty="0"/>
              <a:t>Czy zatem kryzys wizerunkowy jest kryzysem rzeczywistym? Biorąc pod uwagę bezpośrednie zagrożenie dla ogółu społeczeństwa (nie jednostki) – nie. Jednak kryzysy wizerunkowe dzieją się w realnym świecie i dotykają realnych osób lub instytucji, więc na pewno są rzeczywiste.</a:t>
            </a:r>
          </a:p>
          <a:p>
            <a:pPr>
              <a:lnSpc>
                <a:spcPct val="120000"/>
              </a:lnSpc>
              <a:spcBef>
                <a:spcPts val="0"/>
              </a:spcBef>
            </a:pPr>
            <a:endParaRPr lang="pl-PL" dirty="0"/>
          </a:p>
          <a:p>
            <a:pPr>
              <a:lnSpc>
                <a:spcPct val="120000"/>
              </a:lnSpc>
              <a:spcBef>
                <a:spcPts val="0"/>
              </a:spcBef>
            </a:pPr>
            <a:r>
              <a:rPr lang="pl-PL" dirty="0"/>
              <a:t>Biorąc pod uwagę źródła powstawania sytuacji kryzysowej, każda z nich może przerodzić się w kryzys wizerunkowy.</a:t>
            </a:r>
          </a:p>
          <a:p>
            <a:pPr>
              <a:lnSpc>
                <a:spcPct val="120000"/>
              </a:lnSpc>
              <a:spcBef>
                <a:spcPts val="0"/>
              </a:spcBef>
            </a:pPr>
            <a:endParaRPr lang="en-GB" dirty="0"/>
          </a:p>
        </p:txBody>
      </p:sp>
      <p:sp>
        <p:nvSpPr>
          <p:cNvPr id="4" name="Symbol zastępczy numeru slajdu 3">
            <a:extLst>
              <a:ext uri="{FF2B5EF4-FFF2-40B4-BE49-F238E27FC236}">
                <a16:creationId xmlns:a16="http://schemas.microsoft.com/office/drawing/2014/main" id="{2401B50F-B044-ABC0-3946-9A2EAA416A5F}"/>
              </a:ext>
            </a:extLst>
          </p:cNvPr>
          <p:cNvSpPr>
            <a:spLocks noGrp="1"/>
          </p:cNvSpPr>
          <p:nvPr>
            <p:ph type="sldNum" sz="quarter" idx="10"/>
          </p:nvPr>
        </p:nvSpPr>
        <p:spPr/>
        <p:txBody>
          <a:bodyPr/>
          <a:lstStyle/>
          <a:p>
            <a:fld id="{EB4015AA-59F6-416B-87A6-8E3D940284E2}" type="slidenum">
              <a:rPr lang="pl-PL" smtClean="0"/>
              <a:pPr/>
              <a:t>4</a:t>
            </a:fld>
            <a:endParaRPr lang="pl-PL" dirty="0"/>
          </a:p>
        </p:txBody>
      </p:sp>
    </p:spTree>
    <p:extLst>
      <p:ext uri="{BB962C8B-B14F-4D97-AF65-F5344CB8AC3E}">
        <p14:creationId xmlns:p14="http://schemas.microsoft.com/office/powerpoint/2010/main" val="421593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7DD54B7-CA70-619C-4438-C6920B9FCC78}"/>
              </a:ext>
            </a:extLst>
          </p:cNvPr>
          <p:cNvSpPr>
            <a:spLocks noGrp="1"/>
          </p:cNvSpPr>
          <p:nvPr>
            <p:ph type="title"/>
          </p:nvPr>
        </p:nvSpPr>
        <p:spPr>
          <a:xfrm>
            <a:off x="1025907" y="251445"/>
            <a:ext cx="8640381" cy="1080001"/>
          </a:xfrm>
        </p:spPr>
        <p:txBody>
          <a:bodyPr/>
          <a:lstStyle/>
          <a:p>
            <a:r>
              <a:rPr lang="pl-PL" dirty="0"/>
              <a:t>Kryzys wizerunkowy:</a:t>
            </a:r>
            <a:endParaRPr lang="en-GB" dirty="0"/>
          </a:p>
        </p:txBody>
      </p:sp>
      <p:sp>
        <p:nvSpPr>
          <p:cNvPr id="3" name="Symbol zastępczy zawartości 2">
            <a:extLst>
              <a:ext uri="{FF2B5EF4-FFF2-40B4-BE49-F238E27FC236}">
                <a16:creationId xmlns:a16="http://schemas.microsoft.com/office/drawing/2014/main" id="{4D171B7D-71B6-68EB-BD0E-FC28792ACDAA}"/>
              </a:ext>
            </a:extLst>
          </p:cNvPr>
          <p:cNvSpPr>
            <a:spLocks noGrp="1"/>
          </p:cNvSpPr>
          <p:nvPr>
            <p:ph idx="1"/>
          </p:nvPr>
        </p:nvSpPr>
        <p:spPr>
          <a:xfrm>
            <a:off x="593378" y="899517"/>
            <a:ext cx="9072911" cy="6120320"/>
          </a:xfrm>
        </p:spPr>
        <p:txBody>
          <a:bodyPr>
            <a:normAutofit fontScale="92500"/>
          </a:bodyPr>
          <a:lstStyle/>
          <a:p>
            <a:pPr>
              <a:lnSpc>
                <a:spcPct val="120000"/>
              </a:lnSpc>
              <a:spcBef>
                <a:spcPts val="0"/>
              </a:spcBef>
            </a:pPr>
            <a:r>
              <a:rPr lang="pl-PL" sz="1600" dirty="0"/>
              <a:t>Kryzysy wizerunkowe z reguły dotykają spraw trudnych, wrażliwych, niejednoznacznych, nierzadko wkraczając w sferę życia osobistego kierującego instytucją, pracowników. Dlatego, zarządzanie nimi jest znacznie trudniejsze od prowadzenia komunikacji np. podczas powodzi. Przede wszystkim </a:t>
            </a:r>
            <a:r>
              <a:rPr lang="pl-PL" sz="1600" b="1" dirty="0"/>
              <a:t>wymagają pełnego zaufania pomiędzy szefem instytucji a rzecznikiem prasowym/osobą odpowiedzialną za komunikację społeczną</a:t>
            </a:r>
            <a:r>
              <a:rPr lang="pl-PL" sz="1600" dirty="0"/>
              <a:t>. Bez tego, zarządzanie kryzysem wizerunkowym skazane jest na porażkę. </a:t>
            </a:r>
          </a:p>
          <a:p>
            <a:pPr>
              <a:lnSpc>
                <a:spcPct val="120000"/>
              </a:lnSpc>
              <a:spcBef>
                <a:spcPts val="0"/>
              </a:spcBef>
            </a:pPr>
            <a:endParaRPr lang="pl-PL" sz="1600" dirty="0"/>
          </a:p>
          <a:p>
            <a:pPr>
              <a:lnSpc>
                <a:spcPct val="120000"/>
              </a:lnSpc>
              <a:spcBef>
                <a:spcPts val="0"/>
              </a:spcBef>
            </a:pPr>
            <a:r>
              <a:rPr lang="pl-PL" sz="1600" dirty="0"/>
              <a:t>Dodatkową trudnością w rozwiązywaniu kryzysów wizerunkowych jest </a:t>
            </a:r>
            <a:r>
              <a:rPr lang="pl-PL" sz="1600" b="1" dirty="0"/>
              <a:t>ludzka percepcja, subiektywizm w odbieraniu komunikatów</a:t>
            </a:r>
            <a:r>
              <a:rPr lang="pl-PL" sz="1600" dirty="0"/>
              <a:t> – postawy moralne, doświadczenia, sympatie polityczne itp. Musimy pamiętać, że to, co np. dla jednej grupy jest bulwersujące, dla drugiej może być w pełni akceptowalne.</a:t>
            </a:r>
          </a:p>
          <a:p>
            <a:pPr>
              <a:lnSpc>
                <a:spcPct val="120000"/>
              </a:lnSpc>
              <a:spcBef>
                <a:spcPts val="0"/>
              </a:spcBef>
            </a:pPr>
            <a:endParaRPr lang="pl-PL" sz="1600" dirty="0"/>
          </a:p>
          <a:p>
            <a:pPr>
              <a:lnSpc>
                <a:spcPct val="120000"/>
              </a:lnSpc>
              <a:spcBef>
                <a:spcPts val="0"/>
              </a:spcBef>
            </a:pPr>
            <a:r>
              <a:rPr lang="pl-PL" sz="1600" dirty="0"/>
              <a:t>Kryzysy wizerunkowe łatwo wybuchają, natomiast trudno je ugasić. Dlatego </a:t>
            </a:r>
            <a:r>
              <a:rPr lang="pl-PL" sz="1600" b="1" dirty="0"/>
              <a:t>szybkość reakcji </a:t>
            </a:r>
            <a:r>
              <a:rPr lang="pl-PL" sz="1600" dirty="0"/>
              <a:t>jest tu kluczowa. W dzisiejszym świecie, każdą informację można pozyskać natychmiast online. Internet jest potężnym medium. Informacja, która trafia do Internetu nigdy nie ginie, może być przetwarzana i wpływać na rozwój kryzysów lub rozbudzać te, które już prawie wygasły. W sieci każdy obywatel, może np. skomentować milczenie instytucji, dopowiedzieć sobie to, czego nie wie, a tym samym pogrążyć wizerunek instytucji.</a:t>
            </a:r>
          </a:p>
          <a:p>
            <a:pPr marL="0" indent="0">
              <a:lnSpc>
                <a:spcPct val="120000"/>
              </a:lnSpc>
              <a:spcBef>
                <a:spcPts val="0"/>
              </a:spcBef>
              <a:buNone/>
            </a:pPr>
            <a:endParaRPr lang="pl-PL" sz="1600" dirty="0"/>
          </a:p>
          <a:p>
            <a:pPr>
              <a:lnSpc>
                <a:spcPct val="120000"/>
              </a:lnSpc>
              <a:spcBef>
                <a:spcPts val="0"/>
              </a:spcBef>
            </a:pPr>
            <a:r>
              <a:rPr lang="pl-PL" sz="1600" dirty="0"/>
              <a:t>W dobie mediów elektronicznych i społecznościowych kryzysy wizerunkowe rozprzestrzeniają  się  bardzo  szybko.  Dlatego  </a:t>
            </a:r>
            <a:r>
              <a:rPr lang="pl-PL" sz="1600" b="1" dirty="0"/>
              <a:t>otwarta,  uczciwa i profesjonalnie prowadzona komunikacja </a:t>
            </a:r>
            <a:r>
              <a:rPr lang="pl-PL" sz="1600" dirty="0"/>
              <a:t>j jest niezbędnym elementem wychodzenia z kryzysu, przy zachowaniu społecznego zaufania.</a:t>
            </a:r>
            <a:endParaRPr lang="en-GB" sz="1600" dirty="0"/>
          </a:p>
        </p:txBody>
      </p:sp>
      <p:sp>
        <p:nvSpPr>
          <p:cNvPr id="4" name="Symbol zastępczy numeru slajdu 3">
            <a:extLst>
              <a:ext uri="{FF2B5EF4-FFF2-40B4-BE49-F238E27FC236}">
                <a16:creationId xmlns:a16="http://schemas.microsoft.com/office/drawing/2014/main" id="{7CA87C34-67CA-CB22-2D8C-7CAD9C065D62}"/>
              </a:ext>
            </a:extLst>
          </p:cNvPr>
          <p:cNvSpPr>
            <a:spLocks noGrp="1"/>
          </p:cNvSpPr>
          <p:nvPr>
            <p:ph type="sldNum" sz="quarter" idx="10"/>
          </p:nvPr>
        </p:nvSpPr>
        <p:spPr/>
        <p:txBody>
          <a:bodyPr/>
          <a:lstStyle/>
          <a:p>
            <a:fld id="{EB4015AA-59F6-416B-87A6-8E3D940284E2}" type="slidenum">
              <a:rPr lang="pl-PL" smtClean="0"/>
              <a:pPr/>
              <a:t>5</a:t>
            </a:fld>
            <a:endParaRPr lang="pl-PL" dirty="0"/>
          </a:p>
        </p:txBody>
      </p:sp>
    </p:spTree>
    <p:extLst>
      <p:ext uri="{BB962C8B-B14F-4D97-AF65-F5344CB8AC3E}">
        <p14:creationId xmlns:p14="http://schemas.microsoft.com/office/powerpoint/2010/main" val="4294150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a:extLst>
              <a:ext uri="{FF2B5EF4-FFF2-40B4-BE49-F238E27FC236}">
                <a16:creationId xmlns:a16="http://schemas.microsoft.com/office/drawing/2014/main" id="{CDA01166-ABB4-8A66-0DE7-AF98CA96E070}"/>
              </a:ext>
            </a:extLst>
          </p:cNvPr>
          <p:cNvSpPr>
            <a:spLocks noGrp="1"/>
          </p:cNvSpPr>
          <p:nvPr>
            <p:ph type="title"/>
          </p:nvPr>
        </p:nvSpPr>
        <p:spPr>
          <a:xfrm>
            <a:off x="1025525" y="899836"/>
            <a:ext cx="8640381" cy="1080001"/>
          </a:xfrm>
        </p:spPr>
        <p:txBody>
          <a:bodyPr anchor="t">
            <a:normAutofit/>
          </a:bodyPr>
          <a:lstStyle/>
          <a:p>
            <a:r>
              <a:rPr lang="pl-PL" dirty="0"/>
              <a:t>Ogólne źródła powstawania kryzysu:</a:t>
            </a:r>
            <a:endParaRPr lang="en-GB" dirty="0"/>
          </a:p>
        </p:txBody>
      </p:sp>
      <p:sp>
        <p:nvSpPr>
          <p:cNvPr id="12" name="Slide Number Placeholder 3">
            <a:extLst>
              <a:ext uri="{FF2B5EF4-FFF2-40B4-BE49-F238E27FC236}">
                <a16:creationId xmlns:a16="http://schemas.microsoft.com/office/drawing/2014/main" id="{5886D39C-4429-07E1-17EC-BE1F2A9C2860}"/>
              </a:ext>
            </a:extLst>
          </p:cNvPr>
          <p:cNvSpPr>
            <a:spLocks noGrp="1"/>
          </p:cNvSpPr>
          <p:nvPr>
            <p:ph type="sldNum" sz="quarter" idx="10"/>
          </p:nvPr>
        </p:nvSpPr>
        <p:spPr>
          <a:xfrm>
            <a:off x="8585200" y="7019837"/>
            <a:ext cx="1080000" cy="180000"/>
          </a:xfrm>
        </p:spPr>
        <p:txBody>
          <a:bodyPr/>
          <a:lstStyle/>
          <a:p>
            <a:pPr>
              <a:spcAft>
                <a:spcPts val="600"/>
              </a:spcAft>
            </a:pPr>
            <a:fld id="{EB4015AA-59F6-416B-87A6-8E3D940284E2}" type="slidenum">
              <a:rPr lang="pl-PL" smtClean="0"/>
              <a:pPr>
                <a:spcAft>
                  <a:spcPts val="600"/>
                </a:spcAft>
              </a:pPr>
              <a:t>6</a:t>
            </a:fld>
            <a:endParaRPr lang="pl-PL"/>
          </a:p>
        </p:txBody>
      </p:sp>
      <p:graphicFrame>
        <p:nvGraphicFramePr>
          <p:cNvPr id="8" name="Symbol zastępczy zawartości 5">
            <a:extLst>
              <a:ext uri="{FF2B5EF4-FFF2-40B4-BE49-F238E27FC236}">
                <a16:creationId xmlns:a16="http://schemas.microsoft.com/office/drawing/2014/main" id="{8B2094D3-D3ED-65CD-3F93-7F0A83B5C3B1}"/>
              </a:ext>
            </a:extLst>
          </p:cNvPr>
          <p:cNvGraphicFramePr>
            <a:graphicFrameLocks noGrp="1"/>
          </p:cNvGraphicFramePr>
          <p:nvPr>
            <p:ph idx="1"/>
            <p:extLst>
              <p:ext uri="{D42A27DB-BD31-4B8C-83A1-F6EECF244321}">
                <p14:modId xmlns:p14="http://schemas.microsoft.com/office/powerpoint/2010/main" val="2686787823"/>
              </p:ext>
            </p:extLst>
          </p:nvPr>
        </p:nvGraphicFramePr>
        <p:xfrm>
          <a:off x="1025907" y="1979837"/>
          <a:ext cx="8640382" cy="46800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ymbol zastępczy daty 3" hidden="1">
            <a:extLst>
              <a:ext uri="{FF2B5EF4-FFF2-40B4-BE49-F238E27FC236}">
                <a16:creationId xmlns:a16="http://schemas.microsoft.com/office/drawing/2014/main" id="{B229C2C5-54F9-4EC4-92E9-11C5F82C31FB}"/>
              </a:ext>
            </a:extLst>
          </p:cNvPr>
          <p:cNvSpPr>
            <a:spLocks noGrp="1"/>
          </p:cNvSpPr>
          <p:nvPr>
            <p:ph type="dt" sz="half" idx="4294967295"/>
          </p:nvPr>
        </p:nvSpPr>
        <p:spPr>
          <a:xfrm>
            <a:off x="8893175" y="539750"/>
            <a:ext cx="1798638" cy="349250"/>
          </a:xfrm>
          <a:prstGeom prst="rect">
            <a:avLst/>
          </a:prstGeom>
        </p:spPr>
        <p:txBody>
          <a:bodyPr/>
          <a:lstStyle/>
          <a:p>
            <a:pPr>
              <a:spcAft>
                <a:spcPts val="600"/>
              </a:spcAft>
            </a:pPr>
            <a:fld id="{0C2D1261-A096-4701-818F-FA57047FD5DA}" type="datetime1">
              <a:rPr lang="pl-PL" smtClean="0"/>
              <a:pPr>
                <a:spcAft>
                  <a:spcPts val="600"/>
                </a:spcAft>
              </a:pPr>
              <a:t>22.06.2025</a:t>
            </a:fld>
            <a:endParaRPr lang="pl-PL"/>
          </a:p>
        </p:txBody>
      </p:sp>
    </p:spTree>
    <p:extLst>
      <p:ext uri="{BB962C8B-B14F-4D97-AF65-F5344CB8AC3E}">
        <p14:creationId xmlns:p14="http://schemas.microsoft.com/office/powerpoint/2010/main" val="1671839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id="{73D3F2A0-B52D-C3A9-7E53-93968F4491C3}"/>
              </a:ext>
            </a:extLst>
          </p:cNvPr>
          <p:cNvPicPr>
            <a:picLocks noChangeAspect="1"/>
          </p:cNvPicPr>
          <p:nvPr/>
        </p:nvPicPr>
        <p:blipFill>
          <a:blip r:embed="rId3"/>
          <a:stretch>
            <a:fillRect/>
          </a:stretch>
        </p:blipFill>
        <p:spPr>
          <a:xfrm>
            <a:off x="2321570" y="34529"/>
            <a:ext cx="6048672" cy="7490617"/>
          </a:xfrm>
          <a:prstGeom prst="rect">
            <a:avLst/>
          </a:prstGeom>
          <a:noFill/>
        </p:spPr>
      </p:pic>
      <p:sp>
        <p:nvSpPr>
          <p:cNvPr id="4" name="Symbol zastępczy numeru slajdu 3" hidden="1">
            <a:extLst>
              <a:ext uri="{FF2B5EF4-FFF2-40B4-BE49-F238E27FC236}">
                <a16:creationId xmlns:a16="http://schemas.microsoft.com/office/drawing/2014/main" id="{0AF4929C-4838-7614-2D52-276FE3C79911}"/>
              </a:ext>
            </a:extLst>
          </p:cNvPr>
          <p:cNvSpPr>
            <a:spLocks noGrp="1"/>
          </p:cNvSpPr>
          <p:nvPr>
            <p:ph type="sldNum" sz="quarter" idx="10"/>
          </p:nvPr>
        </p:nvSpPr>
        <p:spPr/>
        <p:txBody>
          <a:bodyPr/>
          <a:lstStyle/>
          <a:p>
            <a:pPr>
              <a:spcAft>
                <a:spcPts val="600"/>
              </a:spcAft>
            </a:pPr>
            <a:fld id="{EB4015AA-59F6-416B-87A6-8E3D940284E2}" type="slidenum">
              <a:rPr lang="pl-PL" smtClean="0"/>
              <a:pPr>
                <a:spcAft>
                  <a:spcPts val="600"/>
                </a:spcAft>
              </a:pPr>
              <a:t>7</a:t>
            </a:fld>
            <a:endParaRPr lang="pl-PL"/>
          </a:p>
        </p:txBody>
      </p:sp>
    </p:spTree>
    <p:extLst>
      <p:ext uri="{BB962C8B-B14F-4D97-AF65-F5344CB8AC3E}">
        <p14:creationId xmlns:p14="http://schemas.microsoft.com/office/powerpoint/2010/main" val="1041056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679BDB8-8D14-FCF5-1EF3-E4354D3BAF83}"/>
              </a:ext>
            </a:extLst>
          </p:cNvPr>
          <p:cNvSpPr>
            <a:spLocks noGrp="1"/>
          </p:cNvSpPr>
          <p:nvPr>
            <p:ph type="title"/>
          </p:nvPr>
        </p:nvSpPr>
        <p:spPr/>
        <p:txBody>
          <a:bodyPr/>
          <a:lstStyle/>
          <a:p>
            <a:r>
              <a:rPr lang="pl-PL" dirty="0"/>
              <a:t>Jak rozpoznać kryzys wizerunkowy? </a:t>
            </a:r>
            <a:endParaRPr lang="en-GB" dirty="0"/>
          </a:p>
        </p:txBody>
      </p:sp>
      <p:sp>
        <p:nvSpPr>
          <p:cNvPr id="3" name="Symbol zastępczy zawartości 2">
            <a:extLst>
              <a:ext uri="{FF2B5EF4-FFF2-40B4-BE49-F238E27FC236}">
                <a16:creationId xmlns:a16="http://schemas.microsoft.com/office/drawing/2014/main" id="{97F9DA1E-C819-5463-8F0F-9DB0219C4C02}"/>
              </a:ext>
            </a:extLst>
          </p:cNvPr>
          <p:cNvSpPr>
            <a:spLocks noGrp="1"/>
          </p:cNvSpPr>
          <p:nvPr>
            <p:ph idx="1"/>
          </p:nvPr>
        </p:nvSpPr>
        <p:spPr/>
        <p:txBody>
          <a:bodyPr>
            <a:normAutofit fontScale="92500"/>
          </a:bodyPr>
          <a:lstStyle/>
          <a:p>
            <a:r>
              <a:rPr lang="pl-PL" dirty="0"/>
              <a:t>Kryzys wizerunkowy można zidentyfikować poprzez różne </a:t>
            </a:r>
            <a:r>
              <a:rPr lang="pl-PL" b="1" dirty="0"/>
              <a:t>symptomy:</a:t>
            </a:r>
          </a:p>
          <a:p>
            <a:r>
              <a:rPr lang="pl-PL" dirty="0"/>
              <a:t>jednym z nich jest nagły </a:t>
            </a:r>
            <a:r>
              <a:rPr lang="pl-PL" b="1" dirty="0"/>
              <a:t>wzrost negatywnych opinii </a:t>
            </a:r>
            <a:r>
              <a:rPr lang="pl-PL" dirty="0"/>
              <a:t>– jeśli firma zaczyna otrzymywać wiele negatywnych komentarzy, skarg czy recenzji w krótkim czasie, może to wskazywać na początek kryzysu. </a:t>
            </a:r>
          </a:p>
          <a:p>
            <a:r>
              <a:rPr lang="pl-PL" dirty="0"/>
              <a:t>kolejnym jest </a:t>
            </a:r>
            <a:r>
              <a:rPr lang="pl-PL" b="1" dirty="0"/>
              <a:t>spadek zaufania klientów </a:t>
            </a:r>
            <a:r>
              <a:rPr lang="pl-PL" dirty="0"/>
              <a:t>– lojalni klienci zaczynają rezygnować z usług lub produktów. </a:t>
            </a:r>
          </a:p>
          <a:p>
            <a:r>
              <a:rPr lang="pl-PL" dirty="0"/>
              <a:t>to powoduje </a:t>
            </a:r>
            <a:r>
              <a:rPr lang="pl-PL" b="1" dirty="0"/>
              <a:t>zwiększona aktywność mediów </a:t>
            </a:r>
            <a:r>
              <a:rPr lang="pl-PL" dirty="0"/>
              <a:t>– dziennikarze i portale internetowe zaczynają interesować się daną sytuacją, co prowadzi do jej eskalacji. </a:t>
            </a:r>
          </a:p>
          <a:p>
            <a:r>
              <a:rPr lang="pl-PL" dirty="0"/>
              <a:t>tworzy to problemy wewnętrzne – </a:t>
            </a:r>
            <a:r>
              <a:rPr lang="pl-PL" b="1" dirty="0"/>
              <a:t>wzrost napięć wśród pracowników, spadek motywacji czy wewnętrzne konflikty</a:t>
            </a:r>
            <a:r>
              <a:rPr lang="pl-PL" dirty="0"/>
              <a:t> mogą być symptomem kryzysu. </a:t>
            </a:r>
          </a:p>
          <a:p>
            <a:r>
              <a:rPr lang="pl-PL" dirty="0"/>
              <a:t>powoduje to </a:t>
            </a:r>
            <a:r>
              <a:rPr lang="pl-PL" b="1" dirty="0"/>
              <a:t>spadek wartości rynkowej </a:t>
            </a:r>
            <a:r>
              <a:rPr lang="pl-PL" dirty="0"/>
              <a:t>– w przypadku dużych firm kryzys często odbija się na wartości akcji i postrzeganiu przez inwestorów.</a:t>
            </a:r>
            <a:endParaRPr lang="en-GB" dirty="0"/>
          </a:p>
        </p:txBody>
      </p:sp>
      <p:sp>
        <p:nvSpPr>
          <p:cNvPr id="4" name="Symbol zastępczy numeru slajdu 3">
            <a:extLst>
              <a:ext uri="{FF2B5EF4-FFF2-40B4-BE49-F238E27FC236}">
                <a16:creationId xmlns:a16="http://schemas.microsoft.com/office/drawing/2014/main" id="{D79E80F5-55E3-6C16-A876-6E47DA76007C}"/>
              </a:ext>
            </a:extLst>
          </p:cNvPr>
          <p:cNvSpPr>
            <a:spLocks noGrp="1"/>
          </p:cNvSpPr>
          <p:nvPr>
            <p:ph type="sldNum" sz="quarter" idx="10"/>
          </p:nvPr>
        </p:nvSpPr>
        <p:spPr/>
        <p:txBody>
          <a:bodyPr/>
          <a:lstStyle/>
          <a:p>
            <a:fld id="{EB4015AA-59F6-416B-87A6-8E3D940284E2}" type="slidenum">
              <a:rPr lang="pl-PL" smtClean="0"/>
              <a:pPr/>
              <a:t>8</a:t>
            </a:fld>
            <a:endParaRPr lang="pl-PL" dirty="0"/>
          </a:p>
        </p:txBody>
      </p:sp>
    </p:spTree>
    <p:extLst>
      <p:ext uri="{BB962C8B-B14F-4D97-AF65-F5344CB8AC3E}">
        <p14:creationId xmlns:p14="http://schemas.microsoft.com/office/powerpoint/2010/main" val="1539290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52E98D68-43AF-5517-479F-3DF0410F8169}"/>
              </a:ext>
            </a:extLst>
          </p:cNvPr>
          <p:cNvSpPr>
            <a:spLocks noGrp="1"/>
          </p:cNvSpPr>
          <p:nvPr>
            <p:ph type="ctrTitle"/>
          </p:nvPr>
        </p:nvSpPr>
        <p:spPr/>
        <p:txBody>
          <a:bodyPr/>
          <a:lstStyle/>
          <a:p>
            <a:r>
              <a:rPr lang="en-GB" dirty="0" err="1"/>
              <a:t>Przyczyny</a:t>
            </a:r>
            <a:r>
              <a:rPr lang="en-GB" dirty="0"/>
              <a:t> </a:t>
            </a:r>
            <a:r>
              <a:rPr lang="en-GB" dirty="0" err="1"/>
              <a:t>sytuacji</a:t>
            </a:r>
            <a:r>
              <a:rPr lang="en-GB" dirty="0"/>
              <a:t> </a:t>
            </a:r>
            <a:r>
              <a:rPr lang="en-GB" dirty="0" err="1"/>
              <a:t>kryzysowych</a:t>
            </a:r>
            <a:endParaRPr lang="en-GB" dirty="0"/>
          </a:p>
        </p:txBody>
      </p:sp>
      <p:pic>
        <p:nvPicPr>
          <p:cNvPr id="1026" name="Picture 2" descr="27.03.2018 r. Sytuacja Kryzysowa. Wykorzystanie Nowoczesnych ...">
            <a:extLst>
              <a:ext uri="{FF2B5EF4-FFF2-40B4-BE49-F238E27FC236}">
                <a16:creationId xmlns:a16="http://schemas.microsoft.com/office/drawing/2014/main" id="{02AE95A2-E631-1BEC-9473-6BE1EB94005A}"/>
              </a:ext>
            </a:extLst>
          </p:cNvPr>
          <p:cNvPicPr>
            <a:picLocks noGrp="1" noChangeAspect="1" noChangeArrowheads="1"/>
          </p:cNvPicPr>
          <p:nvPr>
            <p:ph type="pic" sz="quarter" idx="10"/>
          </p:nvPr>
        </p:nvPicPr>
        <p:blipFill>
          <a:blip r:embed="rId3">
            <a:extLst>
              <a:ext uri="{28A0092B-C50C-407E-A947-70E740481C1C}">
                <a14:useLocalDpi xmlns:a14="http://schemas.microsoft.com/office/drawing/2010/main" val="0"/>
              </a:ext>
            </a:extLst>
          </a:blip>
          <a:srcRect l="3049" r="3049"/>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3801015"/>
      </p:ext>
    </p:extLst>
  </p:cSld>
  <p:clrMapOvr>
    <a:masterClrMapping/>
  </p:clrMapOvr>
</p:sld>
</file>

<file path=ppt/theme/theme1.xml><?xml version="1.0" encoding="utf-8"?>
<a:theme xmlns:a="http://schemas.openxmlformats.org/drawingml/2006/main"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ja1" id="{436F5452-C95B-4D43-A1C6-1CA5BE69C951}" vid="{ABE25C27-1E66-47F3-AA86-B88226738C33}"/>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9743ADD6C1AA07458D9FC8BFF02CA0F4" ma:contentTypeVersion="3" ma:contentTypeDescription="Utwórz nowy dokument." ma:contentTypeScope="" ma:versionID="e9ccd9d4b7aa2468bc627926566c6cda">
  <xsd:schema xmlns:xsd="http://www.w3.org/2001/XMLSchema" xmlns:xs="http://www.w3.org/2001/XMLSchema" xmlns:p="http://schemas.microsoft.com/office/2006/metadata/properties" xmlns:ns2="d9adee57-69b9-453a-a8c6-3a3e6b09a743" targetNamespace="http://schemas.microsoft.com/office/2006/metadata/properties" ma:root="true" ma:fieldsID="4c29ad2cf598be8768faa1577d7ae2c1" ns2:_="">
    <xsd:import namespace="d9adee57-69b9-453a-a8c6-3a3e6b09a743"/>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adee57-69b9-453a-a8c6-3a3e6b09a7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73F68EB-E405-49B0-8270-9BE69BBF3F26}"/>
</file>

<file path=customXml/itemProps2.xml><?xml version="1.0" encoding="utf-8"?>
<ds:datastoreItem xmlns:ds="http://schemas.openxmlformats.org/officeDocument/2006/customXml" ds:itemID="{062FCDFF-E20F-4D7D-830C-A02890B2FDBE}"/>
</file>

<file path=customXml/itemProps3.xml><?xml version="1.0" encoding="utf-8"?>
<ds:datastoreItem xmlns:ds="http://schemas.openxmlformats.org/officeDocument/2006/customXml" ds:itemID="{A827D8EC-1A9E-4F63-9C0F-3362E7BA04F7}"/>
</file>

<file path=docProps/app.xml><?xml version="1.0" encoding="utf-8"?>
<Properties xmlns="http://schemas.openxmlformats.org/officeDocument/2006/extended-properties" xmlns:vt="http://schemas.openxmlformats.org/officeDocument/2006/docPropsVTypes">
  <Template>Prezentacja z numerem strony</Template>
  <TotalTime>262</TotalTime>
  <Words>1731</Words>
  <Application>Microsoft Office PowerPoint</Application>
  <PresentationFormat>Niestandardowy</PresentationFormat>
  <Paragraphs>113</Paragraphs>
  <Slides>20</Slides>
  <Notes>10</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20</vt:i4>
      </vt:variant>
    </vt:vector>
  </HeadingPairs>
  <TitlesOfParts>
    <vt:vector size="24" baseType="lpstr">
      <vt:lpstr>Arial</vt:lpstr>
      <vt:lpstr>Calibri</vt:lpstr>
      <vt:lpstr>Open Sans</vt:lpstr>
      <vt:lpstr>Motyw pakietu Office</vt:lpstr>
      <vt:lpstr>Warsztat 6: Działania komunikacyjne w sytuacji kryzysowej - analiza genezy kryzysu.  Opracowała: dr Justyna Bagińska</vt:lpstr>
      <vt:lpstr>Rodzaje sytuacji kryzysowych: kryzysy wizerunkowe i rzeczywiste</vt:lpstr>
      <vt:lpstr>Odnosząc się do skutków sytuacji kryzysowej, można podzielić kryzysy na dwie grupy: rzeczywiste i wizerunkowe:</vt:lpstr>
      <vt:lpstr>Wizerunek i kryzys wizerunkowy</vt:lpstr>
      <vt:lpstr>Kryzys wizerunkowy:</vt:lpstr>
      <vt:lpstr>Ogólne źródła powstawania kryzysu:</vt:lpstr>
      <vt:lpstr>Prezentacja programu PowerPoint</vt:lpstr>
      <vt:lpstr>Jak rozpoznać kryzys wizerunkowy? </vt:lpstr>
      <vt:lpstr>Przyczyny sytuacji kryzysowych</vt:lpstr>
      <vt:lpstr>1. „Powiem Ci nieoficjalnie…”</vt:lpstr>
      <vt:lpstr>2. Brak reakcji i brak odwagi</vt:lpstr>
      <vt:lpstr>3. Błędna strategia komunikacji </vt:lpstr>
      <vt:lpstr>3. Błędna strategia komunikacji</vt:lpstr>
      <vt:lpstr>Źródła kryzysów wizerunkowych:</vt:lpstr>
      <vt:lpstr>Przykład - KFC</vt:lpstr>
      <vt:lpstr>Tło sytuacji:</vt:lpstr>
      <vt:lpstr>Treść komunikatu:</vt:lpstr>
      <vt:lpstr>Zadanie:</vt:lpstr>
      <vt:lpstr>Źródła: </vt:lpstr>
      <vt:lpstr>Dziękuję bardzo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Sowiński Piotr</dc:creator>
  <cp:lastModifiedBy>Justyna Bagińska</cp:lastModifiedBy>
  <cp:revision>31</cp:revision>
  <dcterms:created xsi:type="dcterms:W3CDTF">2022-06-22T09:40:44Z</dcterms:created>
  <dcterms:modified xsi:type="dcterms:W3CDTF">2025-06-22T17:09:37Z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0x0101009743ADD6C1AA07458D9FC8BFF02CA0F4</vt:lpwstr>
  </property>
</Properties>
</file>